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57"/>
  </p:notesMasterIdLst>
  <p:sldIdLst>
    <p:sldId id="256" r:id="rId2"/>
    <p:sldId id="257" r:id="rId3"/>
    <p:sldId id="258" r:id="rId4"/>
    <p:sldId id="311" r:id="rId5"/>
    <p:sldId id="312" r:id="rId6"/>
    <p:sldId id="259" r:id="rId7"/>
    <p:sldId id="260" r:id="rId8"/>
    <p:sldId id="261" r:id="rId9"/>
    <p:sldId id="262" r:id="rId10"/>
    <p:sldId id="310"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6" r:id="rId24"/>
    <p:sldId id="315"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14" r:id="rId52"/>
    <p:sldId id="313" r:id="rId53"/>
    <p:sldId id="304" r:id="rId54"/>
    <p:sldId id="305" r:id="rId55"/>
    <p:sldId id="309" r:id="rId56"/>
  </p:sldIdLst>
  <p:sldSz cx="9144000" cy="5143500" type="screen16x9"/>
  <p:notesSz cx="6858000" cy="9144000"/>
  <p:embeddedFontLst>
    <p:embeddedFont>
      <p:font typeface="Georgia" panose="02040502050405020303" pitchFamily="18" charset="0"/>
      <p:regular r:id="rId58"/>
      <p:bold r:id="rId59"/>
      <p:italic r:id="rId60"/>
      <p:boldItalic r:id="rId61"/>
    </p:embeddedFont>
    <p:embeddedFont>
      <p:font typeface="Helvetica Neue" panose="02000503000000020004" pitchFamily="2" charset="0"/>
      <p:regular r:id="rId62"/>
      <p:bold r:id="rId63"/>
      <p:italic r:id="rId64"/>
      <p:boldItalic r:id="rId65"/>
    </p:embeddedFont>
    <p:embeddedFont>
      <p:font typeface="Indie Flower" panose="02000000000000000000" pitchFamily="2" charset="0"/>
      <p:regular r:id="rId66"/>
    </p:embeddedFont>
    <p:embeddedFont>
      <p:font typeface="Open Sans" panose="020B0606030504020204" pitchFamily="34" charset="0"/>
      <p:regular r:id="rId67"/>
      <p:bold r:id="rId68"/>
      <p:italic r:id="rId69"/>
      <p:boldItalic r:id="rId70"/>
    </p:embeddedFont>
    <p:embeddedFont>
      <p:font typeface="PT Sans Narrow" panose="020B0506020203020204" pitchFamily="34" charset="77"/>
      <p:regular r:id="rId71"/>
      <p:bold r:id="rId72"/>
    </p:embeddedFont>
    <p:embeddedFont>
      <p:font typeface="Roboto" panose="02000000000000000000" pitchFamily="2"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o Ye" initials="HY" lastIdx="3" clrIdx="0"/>
  <p:cmAuthor id="1" name="Lewis,Kelsey" initials="L" lastIdx="1" clrIdx="1">
    <p:extLst>
      <p:ext uri="{19B8F6BF-5375-455C-9EA6-DF929625EA0E}">
        <p15:presenceInfo xmlns:p15="http://schemas.microsoft.com/office/powerpoint/2012/main" userId="S::lewis23a@ufl.edu::41e7eee2-e470-4f12-a040-cefe9e0282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1"/>
    <p:restoredTop sz="56606" autoAdjust="0"/>
  </p:normalViewPr>
  <p:slideViewPr>
    <p:cSldViewPr snapToGrid="0">
      <p:cViewPr varScale="1">
        <p:scale>
          <a:sx n="66" d="100"/>
          <a:sy n="66" d="100"/>
        </p:scale>
        <p:origin x="568"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9.fntdata"/><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isabilityscoop.com/2015/01/06/report-paid-a-third-less/19942/"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pewresearch.org/fact-tank/2016/07/01/racial-gender-wage-gaps-persist-in-u-s-despite-some-progress/" TargetMode="External"/><Relationship Id="rId4" Type="http://schemas.openxmlformats.org/officeDocument/2006/relationships/hyperlink" Target="http://nwlc.org/resources/how-wage-gap-hurts-women-and-famili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twitter.com/omojumiller/status/520322326924365825"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twitter.com/alan_eustace/status/520273699857915905"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twitter.com/hashoctothorpe/status/542898391575846912"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twitter.com/hashoctothorpe/status/542897993175662592"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native-land.ca/territory-acknowledgement/"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deanspade.net/2018/12/01/we-still-need-pronoun-go-rounds/"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massivesci.com/articles/trans-visibility-science-queer-lgtbqia-transgender-inclusion/" TargetMode="External"/><Relationship Id="rId5" Type="http://schemas.openxmlformats.org/officeDocument/2006/relationships/hyperlink" Target="https://lgbt.umd.edu/good-practices-names-and-pronouns" TargetMode="External"/><Relationship Id="rId4" Type="http://schemas.openxmlformats.org/officeDocument/2006/relationships/hyperlink" Target="https://dev.to/sublimemarch/an-organizers-guide-to-pronoun-buttons-afb"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fca6455d3_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g5fca6455d3_2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EB</a:t>
            </a:r>
            <a:endParaRPr dirty="0"/>
          </a:p>
          <a:p>
            <a:pPr marL="0" lvl="0" indent="0" algn="l" rtl="0">
              <a:lnSpc>
                <a:spcPct val="100000"/>
              </a:lnSpc>
              <a:spcBef>
                <a:spcPts val="0"/>
              </a:spcBef>
              <a:spcAft>
                <a:spcPts val="0"/>
              </a:spcAft>
              <a:buSzPts val="1400"/>
              <a:buNone/>
            </a:pPr>
            <a:r>
              <a:rPr lang="en" dirty="0"/>
              <a:t>Hi and welcome! We’re here today to talk about a different approach to diversity and inclusion in science. Our goal is to make the 2019-2020 academic year the year of focusing on allies.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License is CC BY-SA 4.0 http://creativecommons.org/licenses/by-sa/4.0/</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EB </a:t>
            </a:r>
          </a:p>
          <a:p>
            <a:pPr marL="158750" indent="0">
              <a:buNone/>
            </a:pPr>
            <a:r>
              <a:rPr lang="en-US" sz="1100" b="0" i="0" u="none" strike="noStrike" cap="none" dirty="0">
                <a:solidFill>
                  <a:srgbClr val="000000"/>
                </a:solidFill>
                <a:effectLst/>
                <a:latin typeface="Arial"/>
                <a:ea typeface="Arial"/>
                <a:cs typeface="Arial"/>
                <a:sym typeface="Arial"/>
              </a:rPr>
              <a:t>A privilege is an unearned advantage granted by society to some people but not all. Power is the ability to control circumstances or resources. </a:t>
            </a:r>
          </a:p>
          <a:p>
            <a:pPr marL="158750" indent="0">
              <a:buNone/>
            </a:pPr>
            <a:r>
              <a:rPr lang="en-US" sz="1100" b="0" i="0" u="none" strike="noStrike" cap="none" dirty="0">
                <a:solidFill>
                  <a:srgbClr val="000000"/>
                </a:solidFill>
                <a:effectLst/>
                <a:latin typeface="Arial"/>
                <a:cs typeface="Arial"/>
                <a:sym typeface="Arial"/>
              </a:rPr>
              <a:t>**Everyone has the ability to be an ally in some situation**</a:t>
            </a:r>
            <a:endParaRPr lang="en-US" dirty="0"/>
          </a:p>
        </p:txBody>
      </p:sp>
    </p:spTree>
    <p:extLst>
      <p:ext uri="{BB962C8B-B14F-4D97-AF65-F5344CB8AC3E}">
        <p14:creationId xmlns:p14="http://schemas.microsoft.com/office/powerpoint/2010/main" val="1986897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fca6455d3_2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5fca6455d3_2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fca6455d3_2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5fca6455d3_2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fca6455d3_2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5fca6455d3_2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 </a:t>
            </a:r>
            <a:endParaRPr/>
          </a:p>
          <a:p>
            <a:pPr marL="0" lvl="0" indent="0" algn="l" rtl="0">
              <a:lnSpc>
                <a:spcPct val="100000"/>
              </a:lnSpc>
              <a:spcBef>
                <a:spcPts val="0"/>
              </a:spcBef>
              <a:spcAft>
                <a:spcPts val="0"/>
              </a:spcAft>
              <a:buSzPts val="1400"/>
              <a:buNone/>
            </a:pPr>
            <a:r>
              <a:rPr lang="en"/>
              <a:t>So, what do diversity and inclusion initiatives usually look like? (Read slide) and this is a photo of a conference for women in open technology and culture called AdaCamp.</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fca6455d3_2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5fca6455d3_2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fca6455d3_2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5fca6455d3_2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a:p>
            <a:pPr marL="0" lvl="0" indent="0" algn="l" rtl="0">
              <a:lnSpc>
                <a:spcPct val="100000"/>
              </a:lnSpc>
              <a:spcBef>
                <a:spcPts val="0"/>
              </a:spcBef>
              <a:spcAft>
                <a:spcPts val="0"/>
              </a:spcAft>
              <a:buSzPts val="1400"/>
              <a:buNone/>
            </a:pPr>
            <a:r>
              <a:rPr lang="en"/>
              <a:t>So, there are reasons why people focus on changing the behavior of marginalized people. (Read slide) Not always, but often. </a:t>
            </a:r>
            <a:r>
              <a:rPr lang="en" b="1"/>
              <a:t>The classic example here is people complaining about women in the workplace causing sexual harassment or assault - it’s usually men who are doing the harassment, but no one suggests removing all men from the workplace to solve the problem. </a:t>
            </a:r>
            <a:r>
              <a:rPr lang="en"/>
              <a:t>(Read slide)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fca6455d3_2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5fca6455d3_2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a:p>
            <a:pPr marL="0" lvl="0" indent="0" algn="l" rtl="0">
              <a:lnSpc>
                <a:spcPct val="100000"/>
              </a:lnSpc>
              <a:spcBef>
                <a:spcPts val="0"/>
              </a:spcBef>
              <a:spcAft>
                <a:spcPts val="0"/>
              </a:spcAft>
              <a:buSzPts val="1400"/>
              <a:buNone/>
            </a:pPr>
            <a:r>
              <a:rPr lang="en"/>
              <a:t>Those are some of the reasons to focus on marginalized people. Now what are the reasons we shouldn’t focus on marginalized people?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fca6455d3_2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5fca6455d3_2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KL</a:t>
            </a:r>
            <a:endParaRPr dirty="0"/>
          </a:p>
          <a:p>
            <a:pPr marL="0" lvl="0" indent="0" algn="l" rtl="0">
              <a:lnSpc>
                <a:spcPct val="100000"/>
              </a:lnSpc>
              <a:spcBef>
                <a:spcPts val="0"/>
              </a:spcBef>
              <a:spcAft>
                <a:spcPts val="0"/>
              </a:spcAft>
              <a:buSzPts val="1400"/>
              <a:buNone/>
            </a:pPr>
            <a:r>
              <a:rPr lang="en" dirty="0"/>
              <a:t>First, marginalized people are overworked. In addition to all the normal work, they have a bunch of extra work to do to cope with being part of a marginalized group. The old saying, “Ginger Rogers did everything Fred Astaire did, except backwards and in high heels” is so popular because it rings so true.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fca6455d3_2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5fca6455d3_2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KL</a:t>
            </a:r>
            <a:endParaRPr dirty="0"/>
          </a:p>
          <a:p>
            <a:pPr marL="0" lvl="0" indent="0" algn="l" rtl="0">
              <a:lnSpc>
                <a:spcPct val="100000"/>
              </a:lnSpc>
              <a:spcBef>
                <a:spcPts val="0"/>
              </a:spcBef>
              <a:spcAft>
                <a:spcPts val="0"/>
              </a:spcAft>
              <a:buSzPts val="1400"/>
              <a:buNone/>
            </a:pPr>
            <a:r>
              <a:rPr lang="en" dirty="0"/>
              <a:t>Marginalized people are under more stress from a variety of causes. </a:t>
            </a:r>
            <a:endParaRPr dirty="0"/>
          </a:p>
          <a:p>
            <a:pPr marL="0" lvl="0" indent="0" algn="l" rtl="0">
              <a:lnSpc>
                <a:spcPct val="100000"/>
              </a:lnSpc>
              <a:spcBef>
                <a:spcPts val="0"/>
              </a:spcBef>
              <a:spcAft>
                <a:spcPts val="0"/>
              </a:spcAft>
              <a:buSzPts val="1400"/>
              <a:buNone/>
            </a:pPr>
            <a:r>
              <a:rPr lang="en" b="1" dirty="0"/>
              <a:t>Stereotype threat </a:t>
            </a:r>
            <a:r>
              <a:rPr lang="en" dirty="0"/>
              <a:t>is the fear that you will confirm the negative stereotypes about a group you are part of, and it creates an enormous mental overhead that reduces your performance.</a:t>
            </a:r>
            <a:endParaRPr dirty="0"/>
          </a:p>
          <a:p>
            <a:pPr marL="0" lvl="0" indent="0" algn="l" rtl="0">
              <a:lnSpc>
                <a:spcPct val="100000"/>
              </a:lnSpc>
              <a:spcBef>
                <a:spcPts val="0"/>
              </a:spcBef>
              <a:spcAft>
                <a:spcPts val="0"/>
              </a:spcAft>
              <a:buSzPts val="1400"/>
              <a:buNone/>
            </a:pPr>
            <a:r>
              <a:rPr lang="en" b="1" dirty="0"/>
              <a:t>Discrimination</a:t>
            </a:r>
            <a:r>
              <a:rPr lang="en" dirty="0"/>
              <a:t>, whether overt or covert, both directly harms your work and creates mental stress that leads to more harm. </a:t>
            </a:r>
            <a:r>
              <a:rPr lang="en" b="1" dirty="0"/>
              <a:t>Harassment</a:t>
            </a:r>
            <a:r>
              <a:rPr lang="en" dirty="0"/>
              <a:t> comes in many forms and is intended to cause you to leave your position. Outright abuse and assault are far more common than many people think, due to the likelihood of retaliation and job loss if the marginalized person reports. </a:t>
            </a:r>
            <a:endParaRPr dirty="0"/>
          </a:p>
          <a:p>
            <a:pPr marL="0" lvl="0" indent="0" algn="l" rtl="0">
              <a:lnSpc>
                <a:spcPct val="100000"/>
              </a:lnSpc>
              <a:spcBef>
                <a:spcPts val="0"/>
              </a:spcBef>
              <a:spcAft>
                <a:spcPts val="0"/>
              </a:spcAft>
              <a:buSzPts val="1400"/>
              <a:buNone/>
            </a:pPr>
            <a:r>
              <a:rPr lang="en" dirty="0"/>
              <a:t>And </a:t>
            </a:r>
            <a:r>
              <a:rPr lang="en" b="1" dirty="0"/>
              <a:t>PTSD</a:t>
            </a:r>
            <a:r>
              <a:rPr lang="en" dirty="0"/>
              <a:t> is the long-term cost of living through these conditions.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https://commons.wikimedia.org/wiki/File%3ASymptoms-headache.jpg</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fca6455d3_2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5fca6455d3_2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a:p>
            <a:pPr marL="0" lvl="0" indent="0" algn="l" rtl="0">
              <a:lnSpc>
                <a:spcPct val="100000"/>
              </a:lnSpc>
              <a:spcBef>
                <a:spcPts val="0"/>
              </a:spcBef>
              <a:spcAft>
                <a:spcPts val="0"/>
              </a:spcAft>
              <a:buSzPts val="1400"/>
              <a:buNone/>
            </a:pPr>
            <a:r>
              <a:rPr lang="en"/>
              <a:t>Marginalized people have less money. Here is a selection of statistics on the wage gap in the U.S. between various groups. (Read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u="sng">
                <a:solidFill>
                  <a:schemeClr val="hlink"/>
                </a:solidFill>
                <a:hlinkClick r:id="rId3"/>
              </a:rPr>
              <a:t>https://www.disabilityscoop.com/2015/01/06/report-paid-a-third-less/19942/</a:t>
            </a:r>
            <a:endParaRPr/>
          </a:p>
          <a:p>
            <a:pPr marL="0" lvl="0" indent="0" algn="l" rtl="0">
              <a:lnSpc>
                <a:spcPct val="100000"/>
              </a:lnSpc>
              <a:spcBef>
                <a:spcPts val="0"/>
              </a:spcBef>
              <a:spcAft>
                <a:spcPts val="0"/>
              </a:spcAft>
              <a:buSzPts val="1400"/>
              <a:buNone/>
            </a:pPr>
            <a:r>
              <a:rPr lang="en" u="sng">
                <a:solidFill>
                  <a:schemeClr val="hlink"/>
                </a:solidFill>
                <a:hlinkClick r:id="rId4"/>
              </a:rPr>
              <a:t>http://nwlc.org/resources/how-wage-gap-hurts-women-and-families/</a:t>
            </a:r>
            <a:r>
              <a:rPr lang="en"/>
              <a:t> (2015 numbers)</a:t>
            </a:r>
            <a:endParaRPr/>
          </a:p>
          <a:p>
            <a:pPr marL="0" lvl="0" indent="0" algn="l" rtl="0">
              <a:lnSpc>
                <a:spcPct val="100000"/>
              </a:lnSpc>
              <a:spcBef>
                <a:spcPts val="0"/>
              </a:spcBef>
              <a:spcAft>
                <a:spcPts val="0"/>
              </a:spcAft>
              <a:buSzPts val="1400"/>
              <a:buNone/>
            </a:pPr>
            <a:r>
              <a:rPr lang="en" u="sng">
                <a:solidFill>
                  <a:schemeClr val="hlink"/>
                </a:solidFill>
                <a:hlinkClick r:id="rId5"/>
              </a:rPr>
              <a:t>http://www.pewresearch.org/fact-tank/2016/07/01/racial-gender-wage-gaps-persist-in-u-s-despite-some-progress/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fca6455d3_2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5fca6455d3_2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2400"/>
              <a:buFont typeface="Arial"/>
              <a:buNone/>
            </a:pPr>
            <a:r>
              <a:rPr lang="en"/>
              <a:t>EB</a:t>
            </a:r>
            <a:endParaRPr/>
          </a:p>
          <a:p>
            <a:pPr marL="0" lvl="0" indent="0" algn="l" rtl="0">
              <a:lnSpc>
                <a:spcPct val="115000"/>
              </a:lnSpc>
              <a:spcBef>
                <a:spcPts val="0"/>
              </a:spcBef>
              <a:spcAft>
                <a:spcPts val="0"/>
              </a:spcAft>
              <a:buClr>
                <a:srgbClr val="000000"/>
              </a:buClr>
              <a:buSzPts val="2400"/>
              <a:buFont typeface="Arial"/>
              <a:buNone/>
            </a:pPr>
            <a:r>
              <a:rPr lang="en"/>
              <a:t>Graduate students here at UF</a:t>
            </a:r>
            <a:endParaRPr/>
          </a:p>
          <a:p>
            <a:pPr marL="0" lvl="0" indent="0" algn="l" rtl="0">
              <a:lnSpc>
                <a:spcPct val="115000"/>
              </a:lnSpc>
              <a:spcBef>
                <a:spcPts val="0"/>
              </a:spcBef>
              <a:spcAft>
                <a:spcPts val="0"/>
              </a:spcAft>
              <a:buClr>
                <a:srgbClr val="000000"/>
              </a:buClr>
              <a:buSzPts val="2400"/>
              <a:buFont typeface="Arial"/>
              <a:buNone/>
            </a:pPr>
            <a:endParaRPr sz="1000"/>
          </a:p>
          <a:p>
            <a:pPr marL="0" lvl="0" indent="0" algn="l" rtl="0">
              <a:lnSpc>
                <a:spcPct val="115000"/>
              </a:lnSpc>
              <a:spcBef>
                <a:spcPts val="0"/>
              </a:spcBef>
              <a:spcAft>
                <a:spcPts val="0"/>
              </a:spcAft>
              <a:buClr>
                <a:srgbClr val="000000"/>
              </a:buClr>
              <a:buSzPts val="2400"/>
              <a:buFont typeface="Arial"/>
              <a:buNone/>
            </a:pPr>
            <a:r>
              <a:rPr lang="en" sz="1400"/>
              <a:t>Part of the newly-formed Ally Skills Network</a:t>
            </a:r>
            <a:endParaRPr sz="1400"/>
          </a:p>
          <a:p>
            <a:pPr marL="0" lvl="0" indent="0" algn="l" rtl="0">
              <a:lnSpc>
                <a:spcPct val="115000"/>
              </a:lnSpc>
              <a:spcBef>
                <a:spcPts val="1600"/>
              </a:spcBef>
              <a:spcAft>
                <a:spcPts val="0"/>
              </a:spcAft>
              <a:buClr>
                <a:srgbClr val="000000"/>
              </a:buClr>
              <a:buSzPts val="2400"/>
              <a:buFont typeface="Arial"/>
              <a:buNone/>
            </a:pPr>
            <a:endParaRPr sz="1400"/>
          </a:p>
          <a:p>
            <a:pPr marL="0" lvl="0" indent="0" algn="l" rtl="0">
              <a:lnSpc>
                <a:spcPct val="100000"/>
              </a:lnSpc>
              <a:spcBef>
                <a:spcPts val="160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fca6455d3_2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5fca6455d3_2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a:p>
            <a:pPr marL="0" lvl="0" indent="0" algn="l" rtl="0">
              <a:lnSpc>
                <a:spcPct val="100000"/>
              </a:lnSpc>
              <a:spcBef>
                <a:spcPts val="0"/>
              </a:spcBef>
              <a:spcAft>
                <a:spcPts val="0"/>
              </a:spcAft>
              <a:buSzPts val="1400"/>
              <a:buNone/>
            </a:pPr>
            <a:r>
              <a:rPr lang="en" b="1"/>
              <a:t>Marginalized people are more likely to suffer retaliation when they speak out against oppression. </a:t>
            </a:r>
            <a:endParaRPr b="1"/>
          </a:p>
          <a:p>
            <a:pPr marL="0" lvl="0" indent="0" algn="l" rtl="0">
              <a:lnSpc>
                <a:spcPct val="100000"/>
              </a:lnSpc>
              <a:spcBef>
                <a:spcPts val="0"/>
              </a:spcBef>
              <a:spcAft>
                <a:spcPts val="0"/>
              </a:spcAft>
              <a:buSzPts val="1400"/>
              <a:buNone/>
            </a:pPr>
            <a:r>
              <a:rPr lang="en"/>
              <a:t>This study looked at what happened to </a:t>
            </a:r>
            <a:r>
              <a:rPr lang="en" b="1"/>
              <a:t>men vs. women</a:t>
            </a:r>
            <a:r>
              <a:rPr lang="en"/>
              <a:t> and </a:t>
            </a:r>
            <a:r>
              <a:rPr lang="en" b="1"/>
              <a:t>people of color vs white people</a:t>
            </a:r>
            <a:r>
              <a:rPr lang="en"/>
              <a:t> when they did what they called "engage in diversity-valuing behavior." Listen to this quote: (Read slide)</a:t>
            </a:r>
            <a:endParaRPr/>
          </a:p>
          <a:p>
            <a:pPr marL="0" lvl="0" indent="0" algn="l" rtl="0">
              <a:lnSpc>
                <a:spcPct val="100000"/>
              </a:lnSpc>
              <a:spcBef>
                <a:spcPts val="0"/>
              </a:spcBef>
              <a:spcAft>
                <a:spcPts val="0"/>
              </a:spcAft>
              <a:buSzPts val="1400"/>
              <a:buNone/>
            </a:pPr>
            <a:r>
              <a:rPr lang="en"/>
              <a:t>ALLIES ARE NOT PENALIZED BUT MARGINALIZED PEOPLE ARE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fca6455d3_2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5fca6455d3_2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a:p>
            <a:pPr marL="0" lvl="0" indent="0" algn="l" rtl="0">
              <a:spcBef>
                <a:spcPts val="0"/>
              </a:spcBef>
              <a:spcAft>
                <a:spcPts val="0"/>
              </a:spcAft>
              <a:buSzPts val="1400"/>
              <a:buNone/>
            </a:pPr>
            <a:r>
              <a:rPr lang="en" b="1"/>
              <a:t>If we decided that only women could fight sexism or only POC could fight racism, it would be very slow going.</a:t>
            </a:r>
            <a:endParaRPr b="1"/>
          </a:p>
          <a:p>
            <a:pPr marL="0" lvl="0" indent="0" algn="l" rtl="0">
              <a:lnSpc>
                <a:spcPct val="100000"/>
              </a:lnSpc>
              <a:spcBef>
                <a:spcPts val="0"/>
              </a:spcBef>
              <a:spcAft>
                <a:spcPts val="0"/>
              </a:spcAft>
              <a:buSzPts val="1400"/>
              <a:buNone/>
            </a:pPr>
            <a:r>
              <a:rPr lang="en" sz="1200" i="1">
                <a:solidFill>
                  <a:srgbClr val="323232"/>
                </a:solidFill>
                <a:latin typeface="Georgia"/>
                <a:ea typeface="Georgia"/>
                <a:cs typeface="Georgia"/>
                <a:sym typeface="Georgia"/>
              </a:rPr>
              <a:t>Women, Minorities, and Persons with Disabilities in Science and Engineering: 2013, by National Center for Science and Engineering Statistics. National Science Foundation, 2013 (U.S. demographics, workforce and disability status);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fca6455d3_2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5fca6455d3_2_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KL</a:t>
            </a:r>
            <a:endParaRPr dirty="0"/>
          </a:p>
          <a:p>
            <a:pPr marL="0" lvl="0" indent="0" algn="l" rtl="0">
              <a:lnSpc>
                <a:spcPct val="100000"/>
              </a:lnSpc>
              <a:spcBef>
                <a:spcPts val="0"/>
              </a:spcBef>
              <a:spcAft>
                <a:spcPts val="0"/>
              </a:spcAft>
              <a:buSzPts val="1400"/>
              <a:buNone/>
            </a:pPr>
            <a:r>
              <a:rPr lang="en" dirty="0"/>
              <a:t>Marginalized people have less power and influence. A recent analysis of the management teams of S &amp; P 1500 corporations found that (read slide). It seems likely this applies to other categories like race and sexuality. So if you ever see members of the same marginalized group competing with each other for promotion, it’s probably because there really can only be one - and that’s a problem created by the mostly straight white cis men making those hiring decisions.</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fca6455d3_2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5fca6455d3_2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a:p>
            <a:pPr marL="0" lvl="0" indent="0" algn="l" rtl="0">
              <a:lnSpc>
                <a:spcPct val="100000"/>
              </a:lnSpc>
              <a:spcBef>
                <a:spcPts val="0"/>
              </a:spcBef>
              <a:spcAft>
                <a:spcPts val="0"/>
              </a:spcAft>
              <a:buSzPts val="1400"/>
              <a:buNone/>
            </a:pPr>
            <a:r>
              <a:rPr lang="en"/>
              <a:t>And finally, marginalized people fighting for increased diversity and inclusion are often seen as whiny, complaining, and jealous. (Read slide) And my favorite part: [click] “IT IS A LEGITIMATE INQUIRY”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http://geekfeminism.org/2010/11/29/get-your-conference-anti-harassment-policy-here/#comment-12020</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fca6455d3_2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5fca6455d3_2_2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EB</a:t>
            </a:r>
            <a:endParaRPr dirty="0"/>
          </a:p>
          <a:p>
            <a:pPr marL="0" lvl="0" indent="0" algn="l" rtl="0">
              <a:lnSpc>
                <a:spcPct val="100000"/>
              </a:lnSpc>
              <a:spcBef>
                <a:spcPts val="0"/>
              </a:spcBef>
              <a:spcAft>
                <a:spcPts val="0"/>
              </a:spcAft>
              <a:buSzPts val="1400"/>
              <a:buNone/>
            </a:pPr>
            <a:r>
              <a:rPr lang="en" dirty="0"/>
              <a:t>And yet with all these reasons why we shouldn’t be focusing on changing the behavior of the marginalized people, the diversity and inclusion in technology field is dominated by organizations focusing on helping marginalized people work harder and faster. Here is just a small sample of the groups that exist. (Read names, explain CODE2040 and </a:t>
            </a:r>
            <a:r>
              <a:rPr lang="en" dirty="0" err="1"/>
              <a:t>CallbackWomen</a:t>
            </a:r>
            <a:r>
              <a:rPr lang="en" dirty="0"/>
              <a:t>) And of course we have the mammoth that dominates them all: Lean In, the detailed handbook of how women simply need to work twice as hard as men - oh and </a:t>
            </a:r>
            <a:r>
              <a:rPr lang="en" dirty="0" err="1"/>
              <a:t>hetersexual</a:t>
            </a:r>
            <a:r>
              <a:rPr lang="en" dirty="0"/>
              <a:t> women, be sure to marry a man who will do his share of the housework and childcare - </a:t>
            </a:r>
            <a:r>
              <a:rPr lang="en" dirty="0" err="1"/>
              <a:t>nevermind</a:t>
            </a:r>
            <a:r>
              <a:rPr lang="en" dirty="0"/>
              <a:t> the short supply of such men. Now, I’m a fan of all of these programs, except for Lean In. The problem is on the next slide.</a:t>
            </a:r>
          </a:p>
          <a:p>
            <a:pPr marL="0" lvl="0" indent="0" algn="l" rtl="0">
              <a:lnSpc>
                <a:spcPct val="100000"/>
              </a:lnSpc>
              <a:spcBef>
                <a:spcPts val="0"/>
              </a:spcBef>
              <a:spcAft>
                <a:spcPts val="0"/>
              </a:spcAft>
              <a:buSzPts val="1400"/>
              <a:buNone/>
            </a:pPr>
            <a:r>
              <a:rPr lang="en-US" dirty="0"/>
              <a:t>And here I want to give a plug for the one book of advice aimed at marginalized people that I can recommend: What Works for Women at Work. The nice thing about this book is that over half the women they surveyed were women of color, when most books like this focus on white women.</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817662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fca6455d3_2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5fca6455d3_2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a:t>
            </a:r>
            <a:endParaRPr/>
          </a:p>
          <a:p>
            <a:pPr marL="0" lvl="0" indent="0" algn="l" rtl="0">
              <a:lnSpc>
                <a:spcPct val="100000"/>
              </a:lnSpc>
              <a:spcBef>
                <a:spcPts val="0"/>
              </a:spcBef>
              <a:spcAft>
                <a:spcPts val="0"/>
              </a:spcAft>
              <a:buSzPts val="1400"/>
              <a:buNone/>
            </a:pPr>
            <a:r>
              <a:rPr lang="en"/>
              <a:t>This is a comprehensive list of books, non-profits, and organizations aimed at changing the behavior of allies in technology. The comparison between the two [flip back and forth between the slides] is stark. Clearly, there’s a lot of room for growth here.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fca6455d3_2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5fca6455d3_2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EB </a:t>
            </a:r>
            <a:endParaRPr dirty="0"/>
          </a:p>
          <a:p>
            <a:pPr marL="0" lvl="0" indent="0" algn="l" rtl="0">
              <a:lnSpc>
                <a:spcPct val="100000"/>
              </a:lnSpc>
              <a:spcBef>
                <a:spcPts val="0"/>
              </a:spcBef>
              <a:spcAft>
                <a:spcPts val="0"/>
              </a:spcAft>
              <a:buSzPts val="1400"/>
              <a:buNone/>
            </a:pPr>
            <a:r>
              <a:rPr lang="en" dirty="0"/>
              <a:t>So here’s my proposal: That we make 2019 the year of focusing on getting allies to change their behavior, not marginalized people. And just to hammer home the point, here’s a reminder of all the reasons why we should focus on ally skills.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https://</a:t>
            </a:r>
            <a:r>
              <a:rPr lang="en" dirty="0" err="1"/>
              <a:t>flic.kr</a:t>
            </a:r>
            <a:r>
              <a:rPr lang="en" dirty="0"/>
              <a:t>/p/</a:t>
            </a:r>
            <a:r>
              <a:rPr lang="en" dirty="0" err="1"/>
              <a:t>CaWDeZ</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fca6455d3_2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5fca6455d3_2_2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fca6455d3_2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5fca6455d3_2_3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5fca6455d3_2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5fca6455d3_2_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fca6455d3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5fca6455d3_2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fca6455d3_2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g5fca6455d3_2_3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a:t>
            </a:r>
            <a:endParaRPr/>
          </a:p>
          <a:p>
            <a:pPr marL="0" lvl="0" indent="0" algn="l" rtl="0">
              <a:lnSpc>
                <a:spcPct val="100000"/>
              </a:lnSpc>
              <a:spcBef>
                <a:spcPts val="0"/>
              </a:spcBef>
              <a:spcAft>
                <a:spcPts val="0"/>
              </a:spcAft>
              <a:buSzPts val="1400"/>
              <a:buNone/>
            </a:pPr>
            <a:r>
              <a:rPr lang="en"/>
              <a:t>If being an ally is about</a:t>
            </a:r>
            <a:r>
              <a:rPr lang="en" b="1"/>
              <a:t> actions</a:t>
            </a:r>
            <a:r>
              <a:rPr lang="en"/>
              <a:t>, what do good ally skills look like?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fca6455d3_2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g5fca6455d3_2_3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a:p>
            <a:pPr marL="0" lvl="0" indent="0" algn="l" rtl="0">
              <a:lnSpc>
                <a:spcPct val="100000"/>
              </a:lnSpc>
              <a:spcBef>
                <a:spcPts val="0"/>
              </a:spcBef>
              <a:spcAft>
                <a:spcPts val="0"/>
              </a:spcAft>
              <a:buSzPts val="1400"/>
              <a:buNone/>
            </a:pPr>
            <a:r>
              <a:rPr lang="en"/>
              <a:t>An ally self-educates.</a:t>
            </a:r>
            <a:r>
              <a:rPr lang="en" b="1"/>
              <a:t> time, effort, money</a:t>
            </a:r>
            <a:r>
              <a:rPr lang="en"/>
              <a:t> to learn about oppression, without demanding marginalized people spoon-feed them the information, or do the research for them.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fca6455d3_2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5fca6455d3_2_3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a:t>
            </a:r>
            <a:endParaRPr/>
          </a:p>
          <a:p>
            <a:pPr marL="0" lvl="0" indent="0" algn="l" rtl="0">
              <a:lnSpc>
                <a:spcPct val="100000"/>
              </a:lnSpc>
              <a:spcBef>
                <a:spcPts val="0"/>
              </a:spcBef>
              <a:spcAft>
                <a:spcPts val="0"/>
              </a:spcAft>
              <a:buSzPts val="1400"/>
              <a:buNone/>
            </a:pPr>
            <a:r>
              <a:rPr lang="en"/>
              <a:t>An ally</a:t>
            </a:r>
            <a:r>
              <a:rPr lang="en" b="1"/>
              <a:t> listens</a:t>
            </a:r>
            <a:r>
              <a:rPr lang="en"/>
              <a:t>. A great example of this is what happened at the 2014 Grace Hopper Celebration conference. Despite widespread protest, the organizers scheduled a plenary panel called the Male Allies panel, where 4 men, all executives from big corporations like Google and Facebook, talked on stage while several thousand women listened in the audience. Predictably, it was a disaster, with every panelist sticking his foot in his mouth several times during the session. One of the panelists, Alan Eustace, now retired from Google, scheduled a new panel where the men sat and listened while the women took turns at the mic telling them about their experiences. It was eye-opening and an amazing save by Alan.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u="sng">
                <a:solidFill>
                  <a:schemeClr val="hlink"/>
                </a:solidFill>
                <a:hlinkClick r:id="rId3"/>
              </a:rPr>
              <a:t>https://twitter.com/omojumiller/status/520322326924365825</a:t>
            </a:r>
            <a:endParaRPr/>
          </a:p>
          <a:p>
            <a:pPr marL="0" lvl="0" indent="0" algn="l" rtl="0">
              <a:lnSpc>
                <a:spcPct val="100000"/>
              </a:lnSpc>
              <a:spcBef>
                <a:spcPts val="0"/>
              </a:spcBef>
              <a:spcAft>
                <a:spcPts val="0"/>
              </a:spcAft>
              <a:buSzPts val="1400"/>
              <a:buNone/>
            </a:pPr>
            <a:r>
              <a:rPr lang="en" u="sng">
                <a:solidFill>
                  <a:schemeClr val="hlink"/>
                </a:solidFill>
                <a:hlinkClick r:id="rId4"/>
              </a:rPr>
              <a:t>https://twitter.com/alan_eustace/status/520273699857915905</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fca6455d3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5fca6455d3_2_3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KL</a:t>
            </a:r>
            <a:endParaRPr dirty="0"/>
          </a:p>
          <a:p>
            <a:pPr marL="0" lvl="0" indent="0" algn="l" rtl="0">
              <a:lnSpc>
                <a:spcPct val="100000"/>
              </a:lnSpc>
              <a:spcBef>
                <a:spcPts val="0"/>
              </a:spcBef>
              <a:spcAft>
                <a:spcPts val="0"/>
              </a:spcAft>
              <a:buSzPts val="1400"/>
              <a:buNone/>
            </a:pPr>
            <a:r>
              <a:rPr lang="en" dirty="0"/>
              <a:t>In economics, co-authors of papers are listed alphabetically. A study found that women in economics who co-authored papers were less likely to get tenure than men who co-authored at the same rate.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A great example of this is the cultural norm within social justice circles of, whenever feasible, crediting legal scholar Crenshaw</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https://i.ytimg.com/vi/Nw78Urme_gk/maxresdefault.jpg</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fca6455d3_2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5fca6455d3_2_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EB</a:t>
            </a:r>
            <a:endParaRPr dirty="0"/>
          </a:p>
          <a:p>
            <a:pPr marL="0" lvl="0" indent="0" algn="l" rtl="0">
              <a:lnSpc>
                <a:spcPct val="100000"/>
              </a:lnSpc>
              <a:spcBef>
                <a:spcPts val="0"/>
              </a:spcBef>
              <a:spcAft>
                <a:spcPts val="0"/>
              </a:spcAft>
              <a:buSzPts val="1400"/>
              <a:buNone/>
            </a:pPr>
            <a:r>
              <a:rPr lang="en" dirty="0"/>
              <a:t>An ally </a:t>
            </a:r>
            <a:r>
              <a:rPr lang="en" b="1" dirty="0"/>
              <a:t>asks for consent before</a:t>
            </a:r>
            <a:r>
              <a:rPr lang="en" dirty="0"/>
              <a:t> doing something that could harm a marginalized person.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This is one of the hardest situations for anyone involved in social justice. </a:t>
            </a:r>
            <a:r>
              <a:rPr lang="en" b="1" dirty="0"/>
              <a:t>Often, the path towards progress comes at the expense of an individual person who is a marginalized person. </a:t>
            </a:r>
            <a:r>
              <a:rPr lang="en" dirty="0"/>
              <a:t>Think test court cases, such as when gay couples went to court to challenge laws against same-sex marriage. Each of those couples suffered hugely over a period of years, and some of them lost their cases. In the long term, it paid off for all gay couples. But the key here is that each of these couples voluntarily chose to be part of a test case. </a:t>
            </a:r>
            <a:r>
              <a:rPr lang="en" b="1" dirty="0"/>
              <a:t>The version you’re likely to encounter is when a co-worker is suffering some kind of harassment, and if you make an issue of it in any way, that person is likely to suffer retaliation and could even lose their job </a:t>
            </a:r>
            <a:r>
              <a:rPr lang="en" dirty="0"/>
              <a:t>- and this could all be perfectly legal. That’s the kind of situation where you need to ask for consent before you act, and if you don’t get it, you’ll have to find some other way to be an ally without putting them in danger. It’s really tough.</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fca6455d3_2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g5fca6455d3_2_3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a:p>
            <a:pPr marL="0" lvl="0" indent="0" algn="l" rtl="0">
              <a:lnSpc>
                <a:spcPct val="100000"/>
              </a:lnSpc>
              <a:spcBef>
                <a:spcPts val="0"/>
              </a:spcBef>
              <a:spcAft>
                <a:spcPts val="0"/>
              </a:spcAft>
              <a:buSzPts val="1400"/>
              <a:buNone/>
            </a:pPr>
            <a:r>
              <a:rPr lang="en"/>
              <a:t>An ally keeps the focus on the marginalized people, redirecting when people try to re-center it on people of privilege. We’re so used centering privileged people in a discussion - for example, talking about racist police violence in terms of how it makes white people feel - that it takes effort to notice it happening and redirect the conversation back to the marginalized people.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https://twitter.com/moishel/status/519833743859912704</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fca6455d3_2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5fca6455d3_2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a:t>
            </a:r>
            <a:endParaRPr/>
          </a:p>
          <a:p>
            <a:pPr marL="0" lvl="0" indent="0" algn="l" rtl="0">
              <a:lnSpc>
                <a:spcPct val="100000"/>
              </a:lnSpc>
              <a:spcBef>
                <a:spcPts val="0"/>
              </a:spcBef>
              <a:spcAft>
                <a:spcPts val="0"/>
              </a:spcAft>
              <a:buSzPts val="1400"/>
              <a:buNone/>
            </a:pPr>
            <a:r>
              <a:rPr lang="en" b="1"/>
              <a:t>The time for an ally to speak up and take center stage is when doing so will get them negative attention </a:t>
            </a:r>
            <a:r>
              <a:rPr lang="en"/>
              <a:t>- if they are drawing fire away from marginalized people. Here's an example of a cis white woman who goes by hashoctothorpe on Twitter speaking up against racist and transphobic comments by speakers at a conference. I've blanked out the names and expletives. (Read slide) I'm happy to say that the conference organizers enforced their CoC and kicked out the speakers for the remainder of the conference, and both speakers apologized via Twitter.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u="sng">
                <a:solidFill>
                  <a:schemeClr val="hlink"/>
                </a:solidFill>
                <a:hlinkClick r:id="rId3"/>
              </a:rPr>
              <a:t>https://twitter.com/hashoctothorpe/status/542898391575846912</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u="sng">
                <a:solidFill>
                  <a:schemeClr val="hlink"/>
                </a:solidFill>
                <a:hlinkClick r:id="rId4"/>
              </a:rPr>
              <a:t>https://twitter.com/hashoctothorpe/status/542897993175662592</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fca6455d3_2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5fca6455d3_2_3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a:p>
            <a:pPr marL="0" lvl="0" indent="0" algn="l" rtl="0">
              <a:lnSpc>
                <a:spcPct val="100000"/>
              </a:lnSpc>
              <a:spcBef>
                <a:spcPts val="0"/>
              </a:spcBef>
              <a:spcAft>
                <a:spcPts val="0"/>
              </a:spcAft>
              <a:buSzPts val="1400"/>
              <a:buNone/>
            </a:pPr>
            <a:r>
              <a:rPr lang="en"/>
              <a:t>An ally uses their energy wisely. Being an ally doesn’t mean indiscriminately protesting every time you see oppression - you wouldn’t be able to go to the grocery store. It's like this anonymous Gamergater says (read slide). It does mean being strategic about how you use your time and energy so that you get the most effect out of it.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fca6455d3_2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5fca6455d3_2_3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a:p>
            <a:pPr marL="0" lvl="0" indent="0" algn="l" rtl="0">
              <a:lnSpc>
                <a:spcPct val="100000"/>
              </a:lnSpc>
              <a:spcBef>
                <a:spcPts val="0"/>
              </a:spcBef>
              <a:spcAft>
                <a:spcPts val="0"/>
              </a:spcAft>
              <a:buSzPts val="1400"/>
              <a:buNone/>
            </a:pPr>
            <a:r>
              <a:rPr lang="en"/>
              <a:t>One method is called Charles’ Rules of Argument, aka how not to get sucked into a flame war, which explains how to protest something on a mailing list or social media without wasting days of your time angrily reading and replying for no real benefit.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fca6455d3_2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g5fca6455d3_2_3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EB</a:t>
            </a:r>
            <a:endParaRPr dirty="0"/>
          </a:p>
          <a:p>
            <a:pPr marL="0" lvl="0" indent="0" algn="l" rtl="0">
              <a:lnSpc>
                <a:spcPct val="100000"/>
              </a:lnSpc>
              <a:spcBef>
                <a:spcPts val="0"/>
              </a:spcBef>
              <a:spcAft>
                <a:spcPts val="0"/>
              </a:spcAft>
              <a:buSzPts val="1400"/>
              <a:buNone/>
            </a:pPr>
            <a:r>
              <a:rPr lang="en" dirty="0"/>
              <a:t>An ally spends money. </a:t>
            </a:r>
            <a:r>
              <a:rPr lang="en" b="1" dirty="0"/>
              <a:t>People with more privilege tend to have more money than people with less, and they tend to have more money than time</a:t>
            </a:r>
            <a:r>
              <a:rPr lang="en" dirty="0"/>
              <a:t>. Donating money to non-profits that fight oppression, paying money to people from marginalized groups to teach and train you, investing in professional development for employees, funding scholarships - these are all great ways to use your money.</a:t>
            </a:r>
            <a:r>
              <a:rPr lang="en" b="1" dirty="0"/>
              <a:t> Just donate the money you would make from practicing that specialized skill for the same amount of time.</a:t>
            </a:r>
          </a:p>
          <a:p>
            <a:pPr marL="0" lvl="0" indent="0" algn="l" rtl="0">
              <a:lnSpc>
                <a:spcPct val="100000"/>
              </a:lnSpc>
              <a:spcBef>
                <a:spcPts val="0"/>
              </a:spcBef>
              <a:spcAft>
                <a:spcPts val="0"/>
              </a:spcAft>
              <a:buSzPts val="1400"/>
              <a:buNone/>
            </a:pPr>
            <a:r>
              <a:rPr lang="en" b="1" dirty="0"/>
              <a:t>* </a:t>
            </a:r>
            <a:r>
              <a:rPr lang="en-US" b="1" dirty="0"/>
              <a:t>W</a:t>
            </a:r>
            <a:r>
              <a:rPr lang="en" b="1" dirty="0"/>
              <a:t>rite money for training into your broader impacts statement *</a:t>
            </a:r>
          </a:p>
          <a:p>
            <a:pPr marL="0" lvl="0" indent="0" algn="l" rtl="0">
              <a:lnSpc>
                <a:spcPct val="100000"/>
              </a:lnSpc>
              <a:spcBef>
                <a:spcPts val="0"/>
              </a:spcBef>
              <a:spcAft>
                <a:spcPts val="0"/>
              </a:spcAft>
              <a:buSzPts val="1400"/>
              <a:buNone/>
            </a:pPr>
            <a:endParaRPr lang="en" b="1" dirty="0"/>
          </a:p>
          <a:p>
            <a:pPr marL="0" lvl="0" indent="0" algn="l" rtl="0">
              <a:lnSpc>
                <a:spcPct val="100000"/>
              </a:lnSpc>
              <a:spcBef>
                <a:spcPts val="0"/>
              </a:spcBef>
              <a:spcAft>
                <a:spcPts val="0"/>
              </a:spcAft>
              <a:buSzPts val="1400"/>
              <a:buNone/>
            </a:pPr>
            <a:r>
              <a:rPr lang="en" dirty="0"/>
              <a:t>Speaking as a former non-profit executive director, please never ever offer to donate your time - the logistics to make use of that time are way too difficult and all you’re doing is forcing them to spend time politely rejecting you</a:t>
            </a:r>
            <a:endParaRPr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EB</a:t>
            </a:r>
          </a:p>
        </p:txBody>
      </p:sp>
    </p:spTree>
    <p:extLst>
      <p:ext uri="{BB962C8B-B14F-4D97-AF65-F5344CB8AC3E}">
        <p14:creationId xmlns:p14="http://schemas.microsoft.com/office/powerpoint/2010/main" val="330961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fca6455d3_2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5fca6455d3_2_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a:p>
            <a:pPr marL="0" lvl="0" indent="0" algn="l" rtl="0">
              <a:lnSpc>
                <a:spcPct val="100000"/>
              </a:lnSpc>
              <a:spcBef>
                <a:spcPts val="0"/>
              </a:spcBef>
              <a:spcAft>
                <a:spcPts val="0"/>
              </a:spcAft>
              <a:buSzPts val="1400"/>
              <a:buNone/>
            </a:pPr>
            <a:r>
              <a:rPr lang="en" i="1"/>
              <a:t>Another resource allies have is their social networks. People with more privilege are often well-connected to other people with even more privilege and power. Encourage people on your social networks to donate to those same non-profits. Amplify the voices of activists you follow. Connect people from marginalized groups with mentors or opportunities that will help them grow or raise their visibility. Escalate problems to the attention of people who can address them. Tell people why an issue matters to you and bring your influence to bear on setting goals and priorities.</a:t>
            </a:r>
            <a:endParaRPr i="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https://commons.wikimedia.org/wiki/File:Social_Red.jpg</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fca6455d3_2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5fca6455d3_2_4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a:t>
            </a:r>
            <a:endParaRPr/>
          </a:p>
          <a:p>
            <a:pPr marL="0" lvl="0" indent="0" algn="l" rtl="0">
              <a:lnSpc>
                <a:spcPct val="100000"/>
              </a:lnSpc>
              <a:spcBef>
                <a:spcPts val="0"/>
              </a:spcBef>
              <a:spcAft>
                <a:spcPts val="0"/>
              </a:spcAft>
              <a:buSzPts val="1400"/>
              <a:buNone/>
            </a:pPr>
            <a:r>
              <a:rPr lang="en"/>
              <a:t>An ally acts even when it’s uncomfortable.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It’s hard to be the person who calls out people using the words “lame” and “crazy” at work, but it’s even harder for the co-worker in a wheelchair or with an undisclosed mental illness to listen to it. </a:t>
            </a:r>
            <a:r>
              <a:rPr lang="en" b="1"/>
              <a:t>The discomfort that you’re feeling as a bystander is a tiny proportion of what the marginalized person is feeling.</a:t>
            </a:r>
            <a:endParaRPr b="1"/>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5fca6455d3_2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g5fca6455d3_2_4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KL</a:t>
            </a:r>
          </a:p>
          <a:p>
            <a:pPr marL="0" lvl="0" indent="0" algn="l" rtl="0">
              <a:lnSpc>
                <a:spcPct val="100000"/>
              </a:lnSpc>
              <a:spcBef>
                <a:spcPts val="0"/>
              </a:spcBef>
              <a:spcAft>
                <a:spcPts val="0"/>
              </a:spcAft>
              <a:buSzPts val="1400"/>
              <a:buNone/>
            </a:pPr>
            <a:r>
              <a:rPr lang="en-US" i="1" dirty="0"/>
              <a:t>direct people towards "inclusion riders", e.g. https://</a:t>
            </a:r>
            <a:r>
              <a:rPr lang="en-US" i="1" dirty="0" err="1"/>
              <a:t>github.com</a:t>
            </a:r>
            <a:r>
              <a:rPr lang="en-US" i="1" dirty="0"/>
              <a:t>/</a:t>
            </a:r>
            <a:r>
              <a:rPr lang="en-US" i="1" dirty="0" err="1"/>
              <a:t>ErieMeyer</a:t>
            </a:r>
            <a:r>
              <a:rPr lang="en-US" i="1" dirty="0"/>
              <a:t>/tech-inclusion-rider</a:t>
            </a:r>
            <a:endParaRPr i="1" dirty="0"/>
          </a:p>
          <a:p>
            <a:pPr marL="0" lvl="0" indent="0" algn="l" rtl="0">
              <a:lnSpc>
                <a:spcPct val="100000"/>
              </a:lnSpc>
              <a:spcBef>
                <a:spcPts val="0"/>
              </a:spcBef>
              <a:spcAft>
                <a:spcPts val="0"/>
              </a:spcAft>
              <a:buSzPts val="1400"/>
              <a:buNone/>
            </a:pPr>
            <a:r>
              <a:rPr lang="en" b="1" dirty="0"/>
              <a:t>The thing about privilege is that if you just relax into it and go with the flow, you’ll get all kinds of personal benefits.</a:t>
            </a:r>
            <a:r>
              <a:rPr lang="en" dirty="0"/>
              <a:t> That’s how the system perpetuates itself. And sometimes you’ll need to give up unearned privilege if you want to be a good ally. </a:t>
            </a:r>
            <a:r>
              <a:rPr lang="en" b="1" dirty="0"/>
              <a:t>A good example is if a white person is invited to be part of a panel at a conference, and it turns out that the whole panel is white. If they are already relatively well-known and powerful in their field, this is an excellent time to say that they are withdrawing from the panel unless at least one person of color is added</a:t>
            </a:r>
            <a:r>
              <a:rPr lang="en" dirty="0"/>
              <a:t>. They may even give up their place in favor of a person of color. Remember, it's highly likely that someone more qualified than you wasn't invited to the panel because they weren't part of the social networks of the dominant race or gender.</a:t>
            </a:r>
          </a:p>
          <a:p>
            <a:pPr marL="0" lvl="0" indent="0" algn="l" rtl="0">
              <a:lnSpc>
                <a:spcPct val="100000"/>
              </a:lnSpc>
              <a:spcBef>
                <a:spcPts val="0"/>
              </a:spcBef>
              <a:spcAft>
                <a:spcPts val="0"/>
              </a:spcAft>
              <a:buSzPts val="1400"/>
              <a:buNone/>
            </a:pPr>
            <a:endParaRPr lang="en"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fca6455d3_2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g5fca6455d3_2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a:t>
            </a:r>
            <a:endParaRPr/>
          </a:p>
          <a:p>
            <a:pPr marL="0" lvl="0" indent="0" algn="l" rtl="0">
              <a:lnSpc>
                <a:spcPct val="100000"/>
              </a:lnSpc>
              <a:spcBef>
                <a:spcPts val="0"/>
              </a:spcBef>
              <a:spcAft>
                <a:spcPts val="0"/>
              </a:spcAft>
              <a:buSzPts val="1400"/>
              <a:buNone/>
            </a:pPr>
            <a:r>
              <a:rPr lang="en"/>
              <a:t>An ally follows leaders from marginalized groups.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Because people with privilege are used to being leaders and in control, and are encouraged to think they know more about everything, often privileged folks will start their own program to help marginalized people, without consulting with them or finding out what already exists. </a:t>
            </a:r>
            <a:r>
              <a:rPr lang="en" b="1"/>
              <a:t>The thing is, most marginalized people know way more about the problems they are facing</a:t>
            </a:r>
            <a:r>
              <a:rPr lang="en"/>
              <a:t> and usually have already started their own programs to make things better. They just need the </a:t>
            </a:r>
            <a:r>
              <a:rPr lang="en" b="1"/>
              <a:t>support and money </a:t>
            </a:r>
            <a:r>
              <a:rPr lang="en"/>
              <a:t>and influence of privileged folks, which they can’t get if people with privilege are off doing their own feel-good thing.</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fca6455d3_2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g5fca6455d3_2_4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 </a:t>
            </a:r>
            <a:r>
              <a:rPr lang="en" i="1"/>
              <a:t>There's a slogan that has gained large adoption in disability and some other activism communities: "Nothing about us without us"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i="1"/>
              <a:t>https://en.wikipedia.org/wiki/Nothing_About_Us_Without_Us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fca6455d3_2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g5fca6455d3_2_4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a:p>
            <a:pPr marL="0" lvl="0" indent="0" algn="l" rtl="0">
              <a:lnSpc>
                <a:spcPct val="100000"/>
              </a:lnSpc>
              <a:spcBef>
                <a:spcPts val="0"/>
              </a:spcBef>
              <a:spcAft>
                <a:spcPts val="0"/>
              </a:spcAft>
              <a:buSzPts val="1400"/>
              <a:buNone/>
            </a:pPr>
            <a:r>
              <a:rPr lang="en"/>
              <a:t>An ally makes mistakes - and apologizes. We often see people who, when called out for saying something harmful, start listing off the social justice non-profits they’ve donated to, the diversity initiatives they’ve started, and the people they are related to who are members of marginalized groups. That’s (a) really embarrassing for the person doing it, (b) doing zero good for marginalized people. </a:t>
            </a:r>
            <a:endParaRPr/>
          </a:p>
          <a:p>
            <a:pPr marL="0" lvl="0" indent="0" algn="l" rtl="0">
              <a:lnSpc>
                <a:spcPct val="100000"/>
              </a:lnSpc>
              <a:spcBef>
                <a:spcPts val="0"/>
              </a:spcBef>
              <a:spcAft>
                <a:spcPts val="0"/>
              </a:spcAft>
              <a:buSzPts val="1400"/>
              <a:buNone/>
            </a:pPr>
            <a:r>
              <a:rPr lang="en" b="1"/>
              <a:t>An ally will apologize first, do some research, and then come back later if they figure out they were actually in the right.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fca6455d3_2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5fca6455d3_2_4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5fca6455d3_2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g5fca6455d3_2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a:p>
            <a:pPr marL="0" lvl="0" indent="0" algn="l" rtl="0">
              <a:lnSpc>
                <a:spcPct val="100000"/>
              </a:lnSpc>
              <a:spcBef>
                <a:spcPts val="0"/>
              </a:spcBef>
              <a:spcAft>
                <a:spcPts val="0"/>
              </a:spcAft>
              <a:buSzPts val="1400"/>
              <a:buNone/>
            </a:pPr>
            <a:r>
              <a:rPr lang="en"/>
              <a:t>So, how do you learn Ally Skills?https://adainitiativedotorg.files.wordpress.com/2013/01/woman_explaining_lowdpi.jpg</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4761feae4e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4761feae4e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a:t>
            </a:r>
            <a:endParaRPr/>
          </a:p>
          <a:p>
            <a:pPr marL="0" lvl="0" indent="0" algn="l" rtl="0">
              <a:lnSpc>
                <a:spcPct val="100000"/>
              </a:lnSpc>
              <a:spcBef>
                <a:spcPts val="0"/>
              </a:spcBef>
              <a:spcAft>
                <a:spcPts val="0"/>
              </a:spcAft>
              <a:buSzPts val="1400"/>
              <a:buNone/>
            </a:pPr>
            <a:r>
              <a:rPr lang="en"/>
              <a:t>Territory acknowledgment: </a:t>
            </a:r>
            <a:r>
              <a:rPr lang="en" u="sng">
                <a:solidFill>
                  <a:schemeClr val="hlink"/>
                </a:solidFill>
                <a:hlinkClick r:id="rId3"/>
              </a:rPr>
              <a:t>https://native-land.ca/territory-acknowledgement/</a:t>
            </a:r>
            <a:r>
              <a:rPr lang="en"/>
              <a:t> </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None/>
            </a:pPr>
            <a:r>
              <a:rPr lang="en" sz="1200">
                <a:solidFill>
                  <a:srgbClr val="212529"/>
                </a:solidFill>
                <a:latin typeface="Roboto"/>
                <a:ea typeface="Roboto"/>
                <a:cs typeface="Roboto"/>
                <a:sym typeface="Roboto"/>
              </a:rPr>
              <a:t>Territory acknowledgement is a way that people insert an awareness of Indigenous presence and land rights in everyday life. This is often done at the beginning of ceremonies, lectures, or any public event. It can be a subtle way to recognize the history of colonialism and a need for change in settler colonial societies.</a:t>
            </a:r>
            <a:endParaRPr sz="1200">
              <a:solidFill>
                <a:srgbClr val="212529"/>
              </a:solidFill>
              <a:latin typeface="Roboto"/>
              <a:ea typeface="Roboto"/>
              <a:cs typeface="Roboto"/>
              <a:sym typeface="Roboto"/>
            </a:endParaRPr>
          </a:p>
          <a:p>
            <a:pPr marL="0" lvl="0" indent="0" algn="l" rtl="0">
              <a:lnSpc>
                <a:spcPct val="115000"/>
              </a:lnSpc>
              <a:spcBef>
                <a:spcPts val="1200"/>
              </a:spcBef>
              <a:spcAft>
                <a:spcPts val="0"/>
              </a:spcAft>
              <a:buNone/>
            </a:pPr>
            <a:r>
              <a:rPr lang="en" sz="1200">
                <a:solidFill>
                  <a:srgbClr val="212529"/>
                </a:solidFill>
                <a:latin typeface="Roboto"/>
                <a:ea typeface="Roboto"/>
                <a:cs typeface="Roboto"/>
                <a:sym typeface="Roboto"/>
              </a:rPr>
              <a:t>However, these acknowledgements can easily be a token gesture rather than a meaningful practice. All settlers, including recent arrivants, have a responsibility to consider what it means to acknowledge the history and legacy of colonialism. What are some of the privileges settlers enjoy today because of colonialism? How can individuals develop relationships with peoples whose territory they are living on in the contemporary Canadian geopolitical landscape? What are you, or your organization, doing beyond acknowledging the territory where you live, work, or hold your events? What might you be doing that perpetuates settler colonial futurity rather than considering alternative ways forward for Canada? Do you have an understanding of the on-going violence and the trauma that is part of the structure of colonialism?</a:t>
            </a:r>
            <a:endParaRPr sz="1200">
              <a:solidFill>
                <a:srgbClr val="212529"/>
              </a:solidFill>
              <a:latin typeface="Roboto"/>
              <a:ea typeface="Roboto"/>
              <a:cs typeface="Roboto"/>
              <a:sym typeface="Roboto"/>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4761feae4e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g4761feae4e_1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2400"/>
              <a:buFont typeface="Arial"/>
              <a:buNone/>
            </a:pPr>
            <a:r>
              <a:rPr lang="en"/>
              <a:t>KL</a:t>
            </a:r>
            <a:endParaRPr/>
          </a:p>
          <a:p>
            <a:pPr marL="0" lvl="0" indent="0" algn="l" rtl="0">
              <a:lnSpc>
                <a:spcPct val="115000"/>
              </a:lnSpc>
              <a:spcBef>
                <a:spcPts val="1600"/>
              </a:spcBef>
              <a:spcAft>
                <a:spcPts val="0"/>
              </a:spcAft>
              <a:buClr>
                <a:srgbClr val="000000"/>
              </a:buClr>
              <a:buSzPts val="2400"/>
              <a:buFont typeface="Arial"/>
              <a:buNone/>
            </a:pPr>
            <a:endParaRPr sz="1400"/>
          </a:p>
          <a:p>
            <a:pPr marL="0" lvl="0" indent="0" algn="l" rtl="0">
              <a:lnSpc>
                <a:spcPct val="100000"/>
              </a:lnSpc>
              <a:spcBef>
                <a:spcPts val="160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KL</a:t>
            </a:r>
          </a:p>
          <a:p>
            <a:pPr marL="158750" indent="0">
              <a:buNone/>
            </a:pPr>
            <a:r>
              <a:rPr lang="en-US" dirty="0"/>
              <a:t>https://</a:t>
            </a:r>
            <a:r>
              <a:rPr lang="en-US" dirty="0" err="1"/>
              <a:t>www.ncbi.nlm.nih.gov</a:t>
            </a:r>
            <a:r>
              <a:rPr lang="en-US" dirty="0"/>
              <a:t>/</a:t>
            </a:r>
            <a:r>
              <a:rPr lang="en-US" dirty="0" err="1"/>
              <a:t>pmc</a:t>
            </a:r>
            <a:r>
              <a:rPr lang="en-US" dirty="0"/>
              <a:t>/articles/PMC5008901/</a:t>
            </a:r>
          </a:p>
          <a:p>
            <a:pPr marL="158750" indent="0">
              <a:buNone/>
            </a:pPr>
            <a:r>
              <a:rPr lang="en-US" sz="1100" b="0" i="0" u="none" strike="noStrike" cap="none" dirty="0">
                <a:solidFill>
                  <a:srgbClr val="000000"/>
                </a:solidFill>
                <a:effectLst/>
                <a:latin typeface="Arial"/>
                <a:ea typeface="Arial"/>
                <a:cs typeface="Arial"/>
                <a:sym typeface="Arial"/>
              </a:rPr>
              <a:t>Current percentages of underrepresented minority, white and Asian/Pacific Islander populations with STEM degrees. URM includes African American, Hispanic or Latino/Latina, American Indian, and Alaskan Native. In this analysis, “STEM degrees” includes degrees categorized by the NSF as “Science &amp; Engineering” (but excludes degrees in psychology and social sciences) in data tables prepared by the National Center for Science and Engineering Statistics based on data from the U.S. Department of Education’s IPEDS 2010 Completions Survey. Sources: population: U.S. Census Bureau, 2010 Census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Also see: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NSF report on Women, Minorities, and Persons with Disabilities in Science and Engineering: https://</a:t>
            </a:r>
            <a:r>
              <a:rPr lang="en-US" dirty="0" err="1"/>
              <a:t>ncses.nsf.gov</a:t>
            </a:r>
            <a:r>
              <a:rPr lang="en-US" dirty="0"/>
              <a:t>/pubs/nsf19304/digest</a:t>
            </a:r>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37389451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761feae4e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4761feae4e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KL</a:t>
            </a:r>
            <a:endParaRPr/>
          </a:p>
          <a:p>
            <a:pPr marL="0" lvl="0" indent="0" algn="l" rtl="0">
              <a:lnSpc>
                <a:spcPct val="115000"/>
              </a:lnSpc>
              <a:spcBef>
                <a:spcPts val="0"/>
              </a:spcBef>
              <a:spcAft>
                <a:spcPts val="0"/>
              </a:spcAft>
              <a:buNone/>
            </a:pPr>
            <a:r>
              <a:rPr lang="en" sz="1200" i="1">
                <a:solidFill>
                  <a:srgbClr val="333333"/>
                </a:solidFill>
                <a:latin typeface="Helvetica Neue"/>
                <a:ea typeface="Helvetica Neue"/>
                <a:cs typeface="Helvetica Neue"/>
                <a:sym typeface="Helvetica Neue"/>
              </a:rPr>
              <a:t>At gatherings of many kinds, people do go-rounds to share their names with one another.  Knowing what people like to be called is a key part of talking and relating with them.  When we talk in groups, we not only refer to people by names, but also by pronouns.  For example, a participant might say “I’d like to hear from Fatima. I think she has the information we are looking for.” Or “I agree with Sam and I think we should talk in more detail about his proposal.”</a:t>
            </a:r>
            <a:endParaRPr sz="1200" i="1">
              <a:solidFill>
                <a:srgbClr val="333333"/>
              </a:solidFill>
              <a:latin typeface="Helvetica Neue"/>
              <a:ea typeface="Helvetica Neue"/>
              <a:cs typeface="Helvetica Neue"/>
              <a:sym typeface="Helvetica Neue"/>
            </a:endParaRPr>
          </a:p>
          <a:p>
            <a:pPr marL="0" lvl="0" indent="0" algn="l" rtl="0">
              <a:lnSpc>
                <a:spcPct val="115000"/>
              </a:lnSpc>
              <a:spcBef>
                <a:spcPts val="1800"/>
              </a:spcBef>
              <a:spcAft>
                <a:spcPts val="0"/>
              </a:spcAft>
              <a:buNone/>
            </a:pPr>
            <a:r>
              <a:rPr lang="en" sz="1200" i="1">
                <a:solidFill>
                  <a:srgbClr val="333333"/>
                </a:solidFill>
                <a:latin typeface="Helvetica Neue"/>
                <a:ea typeface="Helvetica Neue"/>
                <a:cs typeface="Helvetica Neue"/>
                <a:sym typeface="Helvetica Neue"/>
              </a:rPr>
              <a:t>We want to make sure that people refer to each other by the name and pronoun that the person goes by.  Frequently people assume they know what pronoun a person goes by based on looking at them.  When we guess at people’s pronouns we might get them wrong.  When people’s pronouns are mistaken they may feel uncomfortable and be less likely to participate in the group. We want everyone to participate here, and we want everyone to know how to refer to each other respectfully.  So when we go around, each person is invited to share their name and information about what pronoun they go by.  Some people may use “he/him/his,” “she/her/hers,” some may prefer to be referred to just by their names and not have a pronoun used, some people use “they/them/theirs” as a gender neutral-pronoun, and some people use gender neutral pronouns that may be new to some people in this room, such as “ze/hir/hirs” or others, and some people are open to being called by more than one set of pronouns. Please listen closely to each other and remember that if you forget what someone said later, you can ask them to remind you before you refer to them. It’s better to ask than to refer to someone by something they don’t like to go by. This exercise is important to helping everyone in this room participate and avoiding unintentionally disrespecting each other, so please take it seriously and listen carefully.</a:t>
            </a:r>
            <a:endParaRPr sz="1200" i="1">
              <a:solidFill>
                <a:srgbClr val="333333"/>
              </a:solidFill>
              <a:latin typeface="Helvetica Neue"/>
              <a:ea typeface="Helvetica Neue"/>
              <a:cs typeface="Helvetica Neue"/>
              <a:sym typeface="Helvetica Neue"/>
            </a:endParaRPr>
          </a:p>
          <a:p>
            <a:pPr marL="0" lvl="0" indent="0" algn="l" rtl="0">
              <a:lnSpc>
                <a:spcPct val="115000"/>
              </a:lnSpc>
              <a:spcBef>
                <a:spcPts val="1800"/>
              </a:spcBef>
              <a:spcAft>
                <a:spcPts val="0"/>
              </a:spcAft>
              <a:buNone/>
            </a:pPr>
            <a:endParaRPr/>
          </a:p>
          <a:p>
            <a:pPr marL="0" lvl="0" indent="0" algn="l" rtl="0">
              <a:lnSpc>
                <a:spcPct val="115000"/>
              </a:lnSpc>
              <a:spcBef>
                <a:spcPts val="0"/>
              </a:spcBef>
              <a:spcAft>
                <a:spcPts val="0"/>
              </a:spcAft>
              <a:buNone/>
            </a:pPr>
            <a:r>
              <a:rPr lang="en" u="sng">
                <a:solidFill>
                  <a:schemeClr val="accent5"/>
                </a:solidFill>
                <a:hlinkClick r:id="rId3"/>
              </a:rPr>
              <a:t>http://www.deanspade.net/2018/12/01/we-still-need-pronoun-go-rounds/</a:t>
            </a:r>
            <a:endParaRPr/>
          </a:p>
          <a:p>
            <a:pPr marL="0" lvl="0" indent="0" algn="l" rtl="0">
              <a:lnSpc>
                <a:spcPct val="115000"/>
              </a:lnSpc>
              <a:spcBef>
                <a:spcPts val="0"/>
              </a:spcBef>
              <a:spcAft>
                <a:spcPts val="0"/>
              </a:spcAft>
              <a:buNone/>
            </a:pPr>
            <a:r>
              <a:rPr lang="en" u="sng">
                <a:solidFill>
                  <a:schemeClr val="accent5"/>
                </a:solidFill>
                <a:hlinkClick r:id="rId4"/>
              </a:rPr>
              <a:t>https://dev.to/sublimemarch/an-organizers-guide-to-pronoun-buttons-afb</a:t>
            </a:r>
            <a:endParaRPr/>
          </a:p>
          <a:p>
            <a:pPr marL="0" lvl="0" indent="0" algn="l" rtl="0">
              <a:lnSpc>
                <a:spcPct val="115000"/>
              </a:lnSpc>
              <a:spcBef>
                <a:spcPts val="0"/>
              </a:spcBef>
              <a:spcAft>
                <a:spcPts val="0"/>
              </a:spcAft>
              <a:buNone/>
            </a:pPr>
            <a:r>
              <a:rPr lang="en" u="sng">
                <a:solidFill>
                  <a:schemeClr val="accent5"/>
                </a:solidFill>
                <a:hlinkClick r:id="rId5"/>
              </a:rPr>
              <a:t>https://lgbt.umd.edu/good-practices-names-and-pronouns</a:t>
            </a:r>
            <a:endParaRPr/>
          </a:p>
          <a:p>
            <a:pPr marL="0" lvl="0" indent="0" algn="l" rtl="0">
              <a:lnSpc>
                <a:spcPct val="115000"/>
              </a:lnSpc>
              <a:spcBef>
                <a:spcPts val="0"/>
              </a:spcBef>
              <a:spcAft>
                <a:spcPts val="0"/>
              </a:spcAft>
              <a:buNone/>
            </a:pPr>
            <a:r>
              <a:rPr lang="en" u="sng">
                <a:solidFill>
                  <a:schemeClr val="accent5"/>
                </a:solidFill>
                <a:hlinkClick r:id="rId6"/>
              </a:rPr>
              <a:t>https://massivesci.com/articles/trans-visibility-science-queer-lgtbqia-transgender-inclusion/</a:t>
            </a:r>
            <a:r>
              <a:rPr lang="en"/>
              <a:t>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rgbClr val="000000"/>
              </a:buClr>
              <a:buSzPts val="2400"/>
              <a:buFont typeface="Arial"/>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761feae4e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4761feae4e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2400"/>
              <a:buFont typeface="Arial"/>
              <a:buNone/>
            </a:pPr>
            <a:endParaRPr dirty="0"/>
          </a:p>
        </p:txBody>
      </p:sp>
    </p:spTree>
    <p:extLst>
      <p:ext uri="{BB962C8B-B14F-4D97-AF65-F5344CB8AC3E}">
        <p14:creationId xmlns:p14="http://schemas.microsoft.com/office/powerpoint/2010/main" val="2061953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761feae4e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4761feae4e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t>KL</a:t>
            </a:r>
            <a:endParaRPr dirty="0"/>
          </a:p>
        </p:txBody>
      </p:sp>
    </p:spTree>
    <p:extLst>
      <p:ext uri="{BB962C8B-B14F-4D97-AF65-F5344CB8AC3E}">
        <p14:creationId xmlns:p14="http://schemas.microsoft.com/office/powerpoint/2010/main" val="2267574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4761feae4e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4761feae4e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KL</a:t>
            </a:r>
            <a:endParaRPr dirty="0"/>
          </a:p>
          <a:p>
            <a:pPr marL="0" lvl="0" indent="0" algn="l" rtl="0">
              <a:spcBef>
                <a:spcPts val="0"/>
              </a:spcBef>
              <a:spcAft>
                <a:spcPts val="0"/>
              </a:spcAft>
              <a:buNone/>
            </a:pP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4761feae4e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g4761feae4e_1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EB</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5fca6455d3_2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5fca6455d3_2_4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EB</a:t>
            </a:r>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705559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fca6455d3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5fca6455d3_2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fca6455d3_2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5fca6455d3_2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KL</a:t>
            </a:r>
          </a:p>
          <a:p>
            <a:pPr marL="0" lvl="0" indent="0" algn="l" rtl="0">
              <a:lnSpc>
                <a:spcPct val="100000"/>
              </a:lnSpc>
              <a:spcBef>
                <a:spcPts val="0"/>
              </a:spcBef>
              <a:spcAft>
                <a:spcPts val="0"/>
              </a:spcAft>
              <a:buSzPts val="1400"/>
              <a:buNone/>
            </a:pPr>
            <a:r>
              <a:rPr lang="en-US" dirty="0"/>
              <a:t>“</a:t>
            </a:r>
            <a:r>
              <a:rPr lang="en-US" b="1" dirty="0"/>
              <a:t>The truth is, however, that the oppressed are not “marginals,” are not living “outside of society.” </a:t>
            </a:r>
            <a:r>
              <a:rPr lang="en-US" dirty="0"/>
              <a:t>They have always been inside the structure which has made them “beings for others.” </a:t>
            </a:r>
          </a:p>
          <a:p>
            <a:pPr marL="0" lvl="0" indent="0" algn="l" rtl="0">
              <a:lnSpc>
                <a:spcPct val="100000"/>
              </a:lnSpc>
              <a:spcBef>
                <a:spcPts val="0"/>
              </a:spcBef>
              <a:spcAft>
                <a:spcPts val="0"/>
              </a:spcAft>
              <a:buSzPts val="1400"/>
              <a:buNone/>
            </a:pPr>
            <a:r>
              <a:rPr lang="en-US" b="1" dirty="0"/>
              <a:t>The solution is not to “integrate” them into the structure of oppression but transform that structure </a:t>
            </a:r>
            <a:r>
              <a:rPr lang="en-US" b="0" dirty="0"/>
              <a:t>so they can become ”beings for themselves” </a:t>
            </a:r>
          </a:p>
          <a:p>
            <a:pPr marL="0" lvl="0" indent="0" algn="l" rtl="0">
              <a:lnSpc>
                <a:spcPct val="100000"/>
              </a:lnSpc>
              <a:spcBef>
                <a:spcPts val="0"/>
              </a:spcBef>
              <a:spcAft>
                <a:spcPts val="0"/>
              </a:spcAft>
              <a:buSzPts val="1400"/>
              <a:buNone/>
            </a:pPr>
            <a:r>
              <a:rPr lang="en-US" dirty="0"/>
              <a:t>Paulo Freire, Ch 2 Pedagogy of the Oppressed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fca6455d3_2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5fca6455d3_2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fca6455d3_2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5fca6455d3_2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nwlc.org/resources/how-wage-gap-hurts-women-and-families/" TargetMode="External"/><Relationship Id="rId5" Type="http://schemas.openxmlformats.org/officeDocument/2006/relationships/hyperlink" Target="https://www.disabilityscoop.com/2015/01/06/report-paid-a-third-less/19942/" TargetMode="External"/><Relationship Id="rId4" Type="http://schemas.openxmlformats.org/officeDocument/2006/relationships/hyperlink" Target="http://www.pewresearch.org/fact-tank/2016/07/01/racial-gender-wage-gaps-persist-in-u-s-despite-some-progres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dearally.com" TargetMode="Externa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fallyskillsnetwork.weebly.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twitter.com/frameshiftllc"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hyperlink" Target="https://dearally.com"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218364"/>
            <a:ext cx="7136700" cy="1022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400"/>
              <a:buNone/>
            </a:pPr>
            <a:r>
              <a:rPr lang="en"/>
              <a:t>Ally Skills 101: Why Allies?</a:t>
            </a:r>
            <a:endParaRPr/>
          </a:p>
        </p:txBody>
      </p:sp>
      <p:sp>
        <p:nvSpPr>
          <p:cNvPr id="67" name="Google Shape;67;p13"/>
          <p:cNvSpPr txBox="1">
            <a:spLocks noGrp="1"/>
          </p:cNvSpPr>
          <p:nvPr>
            <p:ph type="subTitle" idx="1"/>
          </p:nvPr>
        </p:nvSpPr>
        <p:spPr>
          <a:xfrm>
            <a:off x="2137225" y="2240439"/>
            <a:ext cx="48705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a:t>Diversity and Inclusion for Academia and Science in 2019</a:t>
            </a:r>
            <a:endParaRPr/>
          </a:p>
        </p:txBody>
      </p:sp>
      <p:sp>
        <p:nvSpPr>
          <p:cNvPr id="68" name="Google Shape;68;p13"/>
          <p:cNvSpPr txBox="1"/>
          <p:nvPr/>
        </p:nvSpPr>
        <p:spPr>
          <a:xfrm>
            <a:off x="990600" y="4154250"/>
            <a:ext cx="4173600" cy="102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b="0" i="0" u="none" strike="noStrike" cap="none" dirty="0">
                <a:solidFill>
                  <a:srgbClr val="695D46"/>
                </a:solidFill>
                <a:latin typeface="Open Sans"/>
                <a:ea typeface="Open Sans"/>
                <a:cs typeface="Open Sans"/>
                <a:sym typeface="Open Sans"/>
              </a:rPr>
              <a:t>http://frameshiftconsulting.com/</a:t>
            </a:r>
            <a:endParaRPr b="0" i="0" u="none" strike="noStrike" cap="none" dirty="0">
              <a:solidFill>
                <a:srgbClr val="695D46"/>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endParaRPr b="0" i="0" u="none" strike="noStrike" cap="none" dirty="0">
              <a:solidFill>
                <a:srgbClr val="695D46"/>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 b="0" i="0" u="none" strike="noStrike" cap="none" dirty="0">
                <a:solidFill>
                  <a:srgbClr val="695D46"/>
                </a:solidFill>
                <a:latin typeface="Open Sans"/>
                <a:ea typeface="Open Sans"/>
                <a:cs typeface="Open Sans"/>
                <a:sym typeface="Open Sans"/>
              </a:rPr>
              <a:t>CC BY-SA Frame Shift Consulting, Sara Smollett, </a:t>
            </a:r>
            <a:endParaRPr dirty="0">
              <a:solidFill>
                <a:srgbClr val="695D46"/>
              </a:solidFill>
            </a:endParaRPr>
          </a:p>
          <a:p>
            <a:pPr marL="0" marR="0" lvl="0" indent="0" algn="ctr" rtl="0">
              <a:lnSpc>
                <a:spcPct val="100000"/>
              </a:lnSpc>
              <a:spcBef>
                <a:spcPts val="0"/>
              </a:spcBef>
              <a:spcAft>
                <a:spcPts val="0"/>
              </a:spcAft>
              <a:buClr>
                <a:srgbClr val="000000"/>
              </a:buClr>
              <a:buSzPts val="1400"/>
              <a:buFont typeface="Arial"/>
              <a:buNone/>
            </a:pPr>
            <a:r>
              <a:rPr lang="en" b="0" i="0" u="none" strike="noStrike" cap="none" dirty="0">
                <a:solidFill>
                  <a:srgbClr val="695D46"/>
                </a:solidFill>
                <a:latin typeface="Open Sans"/>
                <a:ea typeface="Open Sans"/>
                <a:cs typeface="Open Sans"/>
                <a:sym typeface="Open Sans"/>
              </a:rPr>
              <a:t>Ellen Bledsoe, Kelsey Lewis</a:t>
            </a:r>
            <a:endParaRPr b="0" i="0" u="none" strike="noStrike" cap="none" dirty="0">
              <a:solidFill>
                <a:srgbClr val="695D46"/>
              </a:solidFill>
              <a:latin typeface="Open Sans"/>
              <a:ea typeface="Open Sans"/>
              <a:cs typeface="Open Sans"/>
              <a:sym typeface="Open Sans"/>
            </a:endParaRPr>
          </a:p>
        </p:txBody>
      </p:sp>
      <p:pic>
        <p:nvPicPr>
          <p:cNvPr id="70" name="Google Shape;70;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61102" y="4504850"/>
            <a:ext cx="1399549" cy="660900"/>
          </a:xfrm>
          <a:prstGeom prst="rect">
            <a:avLst/>
          </a:prstGeom>
          <a:noFill/>
          <a:ln>
            <a:noFill/>
          </a:ln>
        </p:spPr>
      </p:pic>
      <p:pic>
        <p:nvPicPr>
          <p:cNvPr id="71" name="Google Shape;71;p1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618350" y="4605837"/>
            <a:ext cx="458925" cy="458925"/>
          </a:xfrm>
          <a:prstGeom prst="rect">
            <a:avLst/>
          </a:prstGeom>
          <a:noFill/>
          <a:ln>
            <a:noFill/>
          </a:ln>
        </p:spPr>
      </p:pic>
      <p:sp>
        <p:nvSpPr>
          <p:cNvPr id="72" name="Google Shape;72;p13"/>
          <p:cNvSpPr txBox="1"/>
          <p:nvPr/>
        </p:nvSpPr>
        <p:spPr>
          <a:xfrm>
            <a:off x="6072121" y="4395227"/>
            <a:ext cx="1733625" cy="79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dirty="0">
                <a:solidFill>
                  <a:schemeClr val="dk2"/>
                </a:solidFill>
                <a:latin typeface="Open Sans"/>
                <a:ea typeface="Open Sans"/>
                <a:cs typeface="Open Sans"/>
                <a:sym typeface="Open Sans"/>
              </a:rPr>
              <a:t>@bleds22e  </a:t>
            </a:r>
            <a:endParaRPr dirty="0">
              <a:solidFill>
                <a:schemeClr val="dk2"/>
              </a:solidFill>
              <a:latin typeface="Open Sans"/>
              <a:ea typeface="Open Sans"/>
              <a:cs typeface="Open Sans"/>
              <a:sym typeface="Open Sans"/>
            </a:endParaRPr>
          </a:p>
          <a:p>
            <a:pPr marL="0" lvl="0" indent="0" rtl="0">
              <a:spcBef>
                <a:spcPts val="0"/>
              </a:spcBef>
              <a:spcAft>
                <a:spcPts val="0"/>
              </a:spcAft>
              <a:buNone/>
            </a:pPr>
            <a:r>
              <a:rPr lang="en" dirty="0">
                <a:solidFill>
                  <a:schemeClr val="dk2"/>
                </a:solidFill>
                <a:latin typeface="Open Sans"/>
                <a:ea typeface="Open Sans"/>
                <a:cs typeface="Open Sans"/>
                <a:sym typeface="Open Sans"/>
              </a:rPr>
              <a:t>@</a:t>
            </a:r>
            <a:r>
              <a:rPr lang="en" dirty="0" err="1">
                <a:solidFill>
                  <a:schemeClr val="dk2"/>
                </a:solidFill>
                <a:latin typeface="Open Sans"/>
                <a:ea typeface="Open Sans"/>
                <a:cs typeface="Open Sans"/>
                <a:sym typeface="Open Sans"/>
              </a:rPr>
              <a:t>feministbiology</a:t>
            </a:r>
            <a:endParaRPr dirty="0">
              <a:solidFill>
                <a:schemeClr val="dk2"/>
              </a:solidFill>
              <a:latin typeface="Open Sans"/>
              <a:ea typeface="Open Sans"/>
              <a:cs typeface="Open Sans"/>
              <a:sym typeface="Open Sans"/>
            </a:endParaRPr>
          </a:p>
        </p:txBody>
      </p:sp>
      <p:pic>
        <p:nvPicPr>
          <p:cNvPr id="73" name="Google Shape;73;p1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681957" y="4528227"/>
            <a:ext cx="664193" cy="313650"/>
          </a:xfrm>
          <a:prstGeom prst="rect">
            <a:avLst/>
          </a:prstGeom>
          <a:noFill/>
          <a:ln>
            <a:noFill/>
          </a:ln>
        </p:spPr>
      </p:pic>
      <p:sp>
        <p:nvSpPr>
          <p:cNvPr id="10" name="TextBox 9"/>
          <p:cNvSpPr txBox="1"/>
          <p:nvPr/>
        </p:nvSpPr>
        <p:spPr>
          <a:xfrm>
            <a:off x="1371600" y="3255264"/>
            <a:ext cx="6400800" cy="731520"/>
          </a:xfrm>
          <a:prstGeom prst="rect">
            <a:avLst/>
          </a:prstGeom>
          <a:noFill/>
        </p:spPr>
        <p:txBody>
          <a:bodyPr wrap="square" rtlCol="0">
            <a:spAutoFit/>
          </a:bodyPr>
          <a:lstStyle/>
          <a:p>
            <a:pPr algn="ctr"/>
            <a:r>
              <a:rPr lang="en-US" dirty="0">
                <a:solidFill>
                  <a:schemeClr val="bg2"/>
                </a:solidFill>
                <a:latin typeface="Open Sans" charset="0"/>
                <a:ea typeface="Open Sans" charset="0"/>
                <a:cs typeface="Open Sans" charset="0"/>
              </a:rPr>
              <a:t>We acknowledge the land we are meeting on is the territory of many nations, including the Seminole and </a:t>
            </a:r>
            <a:r>
              <a:rPr lang="en-US" dirty="0" err="1">
                <a:solidFill>
                  <a:schemeClr val="bg2"/>
                </a:solidFill>
                <a:latin typeface="Open Sans" charset="0"/>
                <a:ea typeface="Open Sans" charset="0"/>
                <a:cs typeface="Open Sans" charset="0"/>
              </a:rPr>
              <a:t>Timicua</a:t>
            </a:r>
            <a:r>
              <a:rPr lang="en-US" dirty="0">
                <a:solidFill>
                  <a:schemeClr val="bg2"/>
                </a:solidFill>
                <a:latin typeface="Open Sans" charset="0"/>
                <a:ea typeface="Open Sans" charset="0"/>
                <a:cs typeface="Open Sans" charset="0"/>
              </a:rPr>
              <a:t> peoples.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FECDD36-DF95-9047-970D-E4E30C3DE000}"/>
              </a:ext>
            </a:extLst>
          </p:cNvPr>
          <p:cNvGraphicFramePr>
            <a:graphicFrameLocks noGrp="1"/>
          </p:cNvGraphicFramePr>
          <p:nvPr>
            <p:extLst>
              <p:ext uri="{D42A27DB-BD31-4B8C-83A1-F6EECF244321}">
                <p14:modId xmlns:p14="http://schemas.microsoft.com/office/powerpoint/2010/main" val="916822591"/>
              </p:ext>
            </p:extLst>
          </p:nvPr>
        </p:nvGraphicFramePr>
        <p:xfrm>
          <a:off x="116382" y="465517"/>
          <a:ext cx="8894618" cy="4750949"/>
        </p:xfrm>
        <a:graphic>
          <a:graphicData uri="http://schemas.openxmlformats.org/drawingml/2006/table">
            <a:tbl>
              <a:tblPr>
                <a:tableStyleId>{073A0DAA-6AF3-43AB-8588-CEC1D06C72B9}</a:tableStyleId>
              </a:tblPr>
              <a:tblGrid>
                <a:gridCol w="4447309">
                  <a:extLst>
                    <a:ext uri="{9D8B030D-6E8A-4147-A177-3AD203B41FA5}">
                      <a16:colId xmlns:a16="http://schemas.microsoft.com/office/drawing/2014/main" val="2425033531"/>
                    </a:ext>
                  </a:extLst>
                </a:gridCol>
                <a:gridCol w="4447309">
                  <a:extLst>
                    <a:ext uri="{9D8B030D-6E8A-4147-A177-3AD203B41FA5}">
                      <a16:colId xmlns:a16="http://schemas.microsoft.com/office/drawing/2014/main" val="475047058"/>
                    </a:ext>
                  </a:extLst>
                </a:gridCol>
              </a:tblGrid>
              <a:tr h="379349">
                <a:tc>
                  <a:txBody>
                    <a:bodyPr/>
                    <a:lstStyle/>
                    <a:p>
                      <a:pPr marL="457200" marR="0" indent="-228600" algn="ctr">
                        <a:lnSpc>
                          <a:spcPct val="115000"/>
                        </a:lnSpc>
                        <a:spcBef>
                          <a:spcPts val="0"/>
                        </a:spcBef>
                        <a:spcAft>
                          <a:spcPts val="0"/>
                        </a:spcAft>
                      </a:pPr>
                      <a:endParaRPr lang="en-US" sz="1400" b="1" dirty="0">
                        <a:solidFill>
                          <a:schemeClr val="bg2"/>
                        </a:solidFill>
                        <a:effectLst/>
                        <a:latin typeface="Arial" panose="020B0604020202020204" pitchFamily="34" charset="0"/>
                        <a:ea typeface="Arial" panose="020B0604020202020204" pitchFamily="34" charset="0"/>
                      </a:endParaRPr>
                    </a:p>
                  </a:txBody>
                  <a:tcPr marL="70251" marR="70251" marT="70251" marB="70251">
                    <a:noFill/>
                  </a:tcPr>
                </a:tc>
                <a:tc>
                  <a:txBody>
                    <a:bodyPr/>
                    <a:lstStyle/>
                    <a:p>
                      <a:pPr marL="457200" marR="0" indent="-228600" algn="ctr">
                        <a:lnSpc>
                          <a:spcPct val="115000"/>
                        </a:lnSpc>
                        <a:spcBef>
                          <a:spcPts val="0"/>
                        </a:spcBef>
                        <a:spcAft>
                          <a:spcPts val="0"/>
                        </a:spcAft>
                      </a:pPr>
                      <a:endParaRPr lang="en-US" sz="1400" b="1" dirty="0">
                        <a:solidFill>
                          <a:schemeClr val="bg2"/>
                        </a:solidFill>
                        <a:effectLst/>
                        <a:latin typeface="Arial" panose="020B0604020202020204" pitchFamily="34" charset="0"/>
                        <a:ea typeface="Arial" panose="020B0604020202020204" pitchFamily="34" charset="0"/>
                      </a:endParaRPr>
                    </a:p>
                  </a:txBody>
                  <a:tcPr marL="70251" marR="70251" marT="70251" marB="70251">
                    <a:noFill/>
                  </a:tcPr>
                </a:tc>
                <a:extLst>
                  <a:ext uri="{0D108BD9-81ED-4DB2-BD59-A6C34878D82A}">
                    <a16:rowId xmlns:a16="http://schemas.microsoft.com/office/drawing/2014/main" val="354371284"/>
                  </a:ext>
                </a:extLst>
              </a:tr>
              <a:tr h="4371600">
                <a:tc>
                  <a:txBody>
                    <a:bodyPr/>
                    <a:lstStyle/>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Part of the dominant ethnic and/or racial group</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Male</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Masculine</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Cisgender (your gender is the same as that assigned to you at birth)</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Straight</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Not disabled</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A legal resident or citizen</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Speak the dominant language, especially with high-status accent</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Neither "too young" nor "too old"</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Certain height/size/shape</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Not a mother</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Not a caregiver</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From an upper or middle class family</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High caste</a:t>
                      </a:r>
                    </a:p>
                  </a:txBody>
                  <a:tcPr marL="70251" marR="70251" marT="70251" marB="70251">
                    <a:noFill/>
                  </a:tcPr>
                </a:tc>
                <a:tc>
                  <a:txBody>
                    <a:bodyPr/>
                    <a:lstStyle/>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Educated</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Technically experienced</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Wealthy (compared to peers)</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Management position</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Professor, teacher, supervisor, teaching assistant, etc.</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Parent or family leader</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Any position in a hierarchy that is not the bottom of the hierarchy</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Widely recognized as an expert</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Large audience (social media following, fans, etc.)</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Access to media (reporters, TV shows, editors, etc.)</a:t>
                      </a:r>
                    </a:p>
                    <a:p>
                      <a:pPr marL="342900" marR="0" lvl="0" indent="-342900">
                        <a:lnSpc>
                          <a:spcPct val="115000"/>
                        </a:lnSpc>
                        <a:spcBef>
                          <a:spcPts val="0"/>
                        </a:spcBef>
                        <a:spcAft>
                          <a:spcPts val="0"/>
                        </a:spcAft>
                        <a:buFont typeface="Arial" panose="020B0604020202020204" pitchFamily="34" charset="0"/>
                        <a:buChar char="❏"/>
                      </a:pPr>
                      <a:r>
                        <a:rPr lang="en-US" sz="1400" u="none" strike="noStrike" dirty="0">
                          <a:solidFill>
                            <a:schemeClr val="bg2"/>
                          </a:solidFill>
                          <a:effectLst/>
                        </a:rPr>
                        <a:t>Respected by powerful people</a:t>
                      </a:r>
                    </a:p>
                    <a:p>
                      <a:pPr marL="0" marR="0">
                        <a:lnSpc>
                          <a:spcPct val="115000"/>
                        </a:lnSpc>
                        <a:spcBef>
                          <a:spcPts val="0"/>
                        </a:spcBef>
                        <a:spcAft>
                          <a:spcPts val="0"/>
                        </a:spcAft>
                      </a:pPr>
                      <a:r>
                        <a:rPr lang="en-US" sz="1400" dirty="0">
                          <a:solidFill>
                            <a:schemeClr val="bg2"/>
                          </a:solidFill>
                          <a:effectLst/>
                        </a:rPr>
                        <a:t> </a:t>
                      </a:r>
                      <a:endParaRPr lang="en-US" sz="1400" dirty="0">
                        <a:solidFill>
                          <a:schemeClr val="bg2"/>
                        </a:solidFill>
                        <a:effectLst/>
                        <a:latin typeface="Arial" panose="020B0604020202020204" pitchFamily="34" charset="0"/>
                        <a:ea typeface="Arial" panose="020B0604020202020204" pitchFamily="34" charset="0"/>
                      </a:endParaRPr>
                    </a:p>
                  </a:txBody>
                  <a:tcPr marL="70251" marR="70251" marT="70251" marB="70251">
                    <a:noFill/>
                  </a:tcPr>
                </a:tc>
                <a:extLst>
                  <a:ext uri="{0D108BD9-81ED-4DB2-BD59-A6C34878D82A}">
                    <a16:rowId xmlns:a16="http://schemas.microsoft.com/office/drawing/2014/main" val="1870585832"/>
                  </a:ext>
                </a:extLst>
              </a:tr>
            </a:tbl>
          </a:graphicData>
        </a:graphic>
      </p:graphicFrame>
      <p:sp>
        <p:nvSpPr>
          <p:cNvPr id="5" name="Google Shape;114;p19">
            <a:extLst>
              <a:ext uri="{FF2B5EF4-FFF2-40B4-BE49-F238E27FC236}">
                <a16:creationId xmlns:a16="http://schemas.microsoft.com/office/drawing/2014/main" id="{7EC09EA0-490D-0A4C-9EDB-28CB0F3D8D4C}"/>
              </a:ext>
            </a:extLst>
          </p:cNvPr>
          <p:cNvSpPr txBox="1">
            <a:spLocks noGrp="1"/>
          </p:cNvSpPr>
          <p:nvPr>
            <p:ph type="title"/>
          </p:nvPr>
        </p:nvSpPr>
        <p:spPr>
          <a:xfrm>
            <a:off x="311700" y="7927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Sources of power and/or privilege</a:t>
            </a:r>
            <a:endParaRPr dirty="0"/>
          </a:p>
        </p:txBody>
      </p:sp>
    </p:spTree>
    <p:extLst>
      <p:ext uri="{BB962C8B-B14F-4D97-AF65-F5344CB8AC3E}">
        <p14:creationId xmlns:p14="http://schemas.microsoft.com/office/powerpoint/2010/main" val="2685256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What do diversity and inclusion mean?</a:t>
            </a:r>
            <a:endParaRPr/>
          </a:p>
        </p:txBody>
      </p:sp>
      <p:sp>
        <p:nvSpPr>
          <p:cNvPr id="125" name="Google Shape;125;p20"/>
          <p:cNvSpPr txBox="1">
            <a:spLocks noGrp="1"/>
          </p:cNvSpPr>
          <p:nvPr>
            <p:ph type="body" idx="1"/>
          </p:nvPr>
        </p:nvSpPr>
        <p:spPr>
          <a:xfrm>
            <a:off x="311700" y="1266325"/>
            <a:ext cx="61800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400" b="1" dirty="0"/>
              <a:t>Diversity:</a:t>
            </a:r>
            <a:r>
              <a:rPr lang="en" sz="2400" dirty="0"/>
              <a:t> The state of having people in a group who differ along race, gender, sexuality, age, disability, religion, class, caregiver status, etc.</a:t>
            </a:r>
            <a:endParaRPr sz="2400" dirty="0"/>
          </a:p>
          <a:p>
            <a:pPr marL="0" lvl="0" indent="0" algn="l" rtl="0">
              <a:lnSpc>
                <a:spcPct val="115000"/>
              </a:lnSpc>
              <a:spcBef>
                <a:spcPts val="1600"/>
              </a:spcBef>
              <a:spcAft>
                <a:spcPts val="1600"/>
              </a:spcAft>
              <a:buSzPts val="1800"/>
              <a:buNone/>
            </a:pPr>
            <a:r>
              <a:rPr lang="en" sz="2400" b="1" dirty="0"/>
              <a:t>Inclusion:</a:t>
            </a:r>
            <a:r>
              <a:rPr lang="en" sz="2400" dirty="0"/>
              <a:t> Everyone in a diverse group is valued, included, and respected, without discrimination or bias</a:t>
            </a:r>
            <a:endParaRPr sz="2400" dirty="0"/>
          </a:p>
        </p:txBody>
      </p:sp>
      <p:pic>
        <p:nvPicPr>
          <p:cNvPr id="126" name="Google Shape;126;p20" descr="1243561409_8f09f3db38_o.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580175" y="1152424"/>
            <a:ext cx="2187949" cy="3252372"/>
          </a:xfrm>
          <a:prstGeom prst="rect">
            <a:avLst/>
          </a:prstGeom>
          <a:noFill/>
          <a:ln>
            <a:noFill/>
          </a:ln>
        </p:spPr>
      </p:pic>
      <p:sp>
        <p:nvSpPr>
          <p:cNvPr id="127" name="Google Shape;127;p20"/>
          <p:cNvSpPr txBox="1"/>
          <p:nvPr/>
        </p:nvSpPr>
        <p:spPr>
          <a:xfrm>
            <a:off x="6647700" y="4355375"/>
            <a:ext cx="2052900" cy="69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Open Sans"/>
                <a:ea typeface="Open Sans"/>
                <a:cs typeface="Open Sans"/>
                <a:sym typeface="Open Sans"/>
              </a:rPr>
              <a:t>CC BY Steve Garry</a:t>
            </a:r>
            <a:endParaRPr sz="1400" b="0" i="0" u="none" strike="noStrike" cap="none">
              <a:solidFill>
                <a:srgbClr val="999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Open Sans"/>
                <a:ea typeface="Open Sans"/>
                <a:cs typeface="Open Sans"/>
                <a:sym typeface="Open Sans"/>
              </a:rPr>
              <a:t>https://flic.kr/p/2TTztX</a:t>
            </a:r>
            <a:endParaRPr sz="1400" b="0" i="0" u="none" strike="noStrike" cap="none">
              <a:solidFill>
                <a:srgbClr val="999999"/>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Common misunderstandings</a:t>
            </a:r>
            <a:endParaRPr dirty="0"/>
          </a:p>
        </p:txBody>
      </p:sp>
      <p:sp>
        <p:nvSpPr>
          <p:cNvPr id="133" name="Google Shape;133;p21"/>
          <p:cNvSpPr txBox="1">
            <a:spLocks noGrp="1"/>
          </p:cNvSpPr>
          <p:nvPr>
            <p:ph type="body" idx="1"/>
          </p:nvPr>
        </p:nvSpPr>
        <p:spPr>
          <a:xfrm>
            <a:off x="311700" y="1266325"/>
            <a:ext cx="46509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400" dirty="0"/>
              <a:t>An individual can’t be “diverse;” diversity exists only in the context of a group</a:t>
            </a:r>
            <a:endParaRPr sz="2400" dirty="0"/>
          </a:p>
          <a:p>
            <a:pPr marL="0" lvl="0" indent="0" algn="l" rtl="0">
              <a:lnSpc>
                <a:spcPct val="115000"/>
              </a:lnSpc>
              <a:spcBef>
                <a:spcPts val="1600"/>
              </a:spcBef>
              <a:spcAft>
                <a:spcPts val="1600"/>
              </a:spcAft>
              <a:buSzPts val="1800"/>
              <a:buNone/>
            </a:pPr>
            <a:r>
              <a:rPr lang="en" sz="2400" dirty="0"/>
              <a:t>Many efforts focus on increasing diversity without also increasing inclusion</a:t>
            </a:r>
            <a:endParaRPr sz="2400" dirty="0"/>
          </a:p>
        </p:txBody>
      </p:sp>
      <p:grpSp>
        <p:nvGrpSpPr>
          <p:cNvPr id="134" name="Google Shape;134;p21"/>
          <p:cNvGrpSpPr/>
          <p:nvPr/>
        </p:nvGrpSpPr>
        <p:grpSpPr>
          <a:xfrm>
            <a:off x="5057847" y="1381106"/>
            <a:ext cx="3861148" cy="3681642"/>
            <a:chOff x="2526452" y="1266325"/>
            <a:chExt cx="4296848" cy="3910400"/>
          </a:xfrm>
        </p:grpSpPr>
        <p:pic>
          <p:nvPicPr>
            <p:cNvPr id="135" name="Google Shape;135;p21" descr="3178433727_39fe0f769e_o.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526452" y="1266325"/>
              <a:ext cx="4091101" cy="3068326"/>
            </a:xfrm>
            <a:prstGeom prst="rect">
              <a:avLst/>
            </a:prstGeom>
            <a:noFill/>
            <a:ln>
              <a:noFill/>
            </a:ln>
          </p:spPr>
        </p:pic>
        <p:sp>
          <p:nvSpPr>
            <p:cNvPr id="136" name="Google Shape;136;p21"/>
            <p:cNvSpPr txBox="1"/>
            <p:nvPr/>
          </p:nvSpPr>
          <p:spPr>
            <a:xfrm>
              <a:off x="2551000" y="4479825"/>
              <a:ext cx="4272300" cy="69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Open Sans"/>
                  <a:ea typeface="Open Sans"/>
                  <a:cs typeface="Open Sans"/>
                  <a:sym typeface="Open Sans"/>
                </a:rPr>
                <a:t>CC BY Senorhorst Jahnsen https://flic.kr/p/5QSiBv</a:t>
              </a:r>
              <a:endParaRPr sz="1400" b="0" i="0" u="none" strike="noStrike" cap="none">
                <a:solidFill>
                  <a:srgbClr val="999999"/>
                </a:solidFill>
                <a:latin typeface="Open Sans"/>
                <a:ea typeface="Open Sans"/>
                <a:cs typeface="Open Sans"/>
                <a:sym typeface="Open San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Examples of diversity and inclusion efforts</a:t>
            </a:r>
            <a:endParaRPr/>
          </a:p>
        </p:txBody>
      </p:sp>
      <p:sp>
        <p:nvSpPr>
          <p:cNvPr id="142" name="Google Shape;142;p22"/>
          <p:cNvSpPr txBox="1">
            <a:spLocks noGrp="1"/>
          </p:cNvSpPr>
          <p:nvPr>
            <p:ph type="body" idx="1"/>
          </p:nvPr>
        </p:nvSpPr>
        <p:spPr>
          <a:xfrm>
            <a:off x="311700" y="1266325"/>
            <a:ext cx="42198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t>Volunteer-run affinity groups</a:t>
            </a:r>
            <a:endParaRPr/>
          </a:p>
          <a:p>
            <a:pPr marL="0" lvl="0" indent="0" algn="l" rtl="0">
              <a:lnSpc>
                <a:spcPct val="115000"/>
              </a:lnSpc>
              <a:spcBef>
                <a:spcPts val="1600"/>
              </a:spcBef>
              <a:spcAft>
                <a:spcPts val="0"/>
              </a:spcAft>
              <a:buSzPts val="1800"/>
              <a:buNone/>
            </a:pPr>
            <a:r>
              <a:rPr lang="en"/>
              <a:t>Travel scholarships</a:t>
            </a:r>
            <a:endParaRPr/>
          </a:p>
          <a:p>
            <a:pPr marL="0" lvl="0" indent="0" algn="l" rtl="0">
              <a:lnSpc>
                <a:spcPct val="115000"/>
              </a:lnSpc>
              <a:spcBef>
                <a:spcPts val="1600"/>
              </a:spcBef>
              <a:spcAft>
                <a:spcPts val="0"/>
              </a:spcAft>
              <a:buSzPts val="1800"/>
              <a:buNone/>
            </a:pPr>
            <a:r>
              <a:rPr lang="en"/>
              <a:t>Code boot camps</a:t>
            </a:r>
            <a:endParaRPr/>
          </a:p>
          <a:p>
            <a:pPr marL="0" lvl="0" indent="0" algn="l" rtl="0">
              <a:lnSpc>
                <a:spcPct val="115000"/>
              </a:lnSpc>
              <a:spcBef>
                <a:spcPts val="1600"/>
              </a:spcBef>
              <a:spcAft>
                <a:spcPts val="0"/>
              </a:spcAft>
              <a:buSzPts val="1800"/>
              <a:buNone/>
            </a:pPr>
            <a:r>
              <a:rPr lang="en"/>
              <a:t>Advice books for the marginalized</a:t>
            </a:r>
            <a:endParaRPr/>
          </a:p>
          <a:p>
            <a:pPr marL="0" lvl="0" indent="0" algn="l" rtl="0">
              <a:lnSpc>
                <a:spcPct val="115000"/>
              </a:lnSpc>
              <a:spcBef>
                <a:spcPts val="1600"/>
              </a:spcBef>
              <a:spcAft>
                <a:spcPts val="0"/>
              </a:spcAft>
              <a:buSzPts val="1800"/>
              <a:buNone/>
            </a:pPr>
            <a:r>
              <a:rPr lang="en"/>
              <a:t>Volunteer-run mentoring programs</a:t>
            </a:r>
            <a:endParaRPr/>
          </a:p>
          <a:p>
            <a:pPr marL="0" lvl="0" indent="0" algn="l" rtl="0">
              <a:lnSpc>
                <a:spcPct val="115000"/>
              </a:lnSpc>
              <a:spcBef>
                <a:spcPts val="1600"/>
              </a:spcBef>
              <a:spcAft>
                <a:spcPts val="0"/>
              </a:spcAft>
              <a:buSzPts val="1800"/>
              <a:buNone/>
            </a:pPr>
            <a:r>
              <a:rPr lang="en"/>
              <a:t>Recruiting outreach</a:t>
            </a:r>
            <a:endParaRPr/>
          </a:p>
          <a:p>
            <a:pPr marL="0" lvl="0" indent="0" algn="l" rtl="0">
              <a:lnSpc>
                <a:spcPct val="115000"/>
              </a:lnSpc>
              <a:spcBef>
                <a:spcPts val="1600"/>
              </a:spcBef>
              <a:spcAft>
                <a:spcPts val="1600"/>
              </a:spcAft>
              <a:buSzPts val="1800"/>
              <a:buNone/>
            </a:pPr>
            <a:r>
              <a:rPr lang="en"/>
              <a:t>Conferences for marginalized groups</a:t>
            </a:r>
            <a:endParaRPr/>
          </a:p>
        </p:txBody>
      </p:sp>
      <p:pic>
        <p:nvPicPr>
          <p:cNvPr id="143" name="Google Shape;143;p22" descr="adacamp-portland-models-5.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27313" y="1498475"/>
            <a:ext cx="4516675" cy="2620225"/>
          </a:xfrm>
          <a:prstGeom prst="rect">
            <a:avLst/>
          </a:prstGeom>
          <a:noFill/>
          <a:ln>
            <a:noFill/>
          </a:ln>
        </p:spPr>
      </p:pic>
      <p:sp>
        <p:nvSpPr>
          <p:cNvPr id="144" name="Google Shape;144;p22"/>
          <p:cNvSpPr txBox="1"/>
          <p:nvPr/>
        </p:nvSpPr>
        <p:spPr>
          <a:xfrm>
            <a:off x="5324913" y="4218175"/>
            <a:ext cx="3121500" cy="69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Open Sans"/>
                <a:ea typeface="Open Sans"/>
                <a:cs typeface="Open Sans"/>
                <a:sym typeface="Open Sans"/>
              </a:rPr>
              <a:t>AdaCamp Portland</a:t>
            </a:r>
            <a:endParaRPr sz="1400" b="0" i="0" u="none" strike="noStrike" cap="none">
              <a:solidFill>
                <a:srgbClr val="999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Open Sans"/>
                <a:ea typeface="Open Sans"/>
                <a:cs typeface="Open Sans"/>
                <a:sym typeface="Open Sans"/>
              </a:rPr>
              <a:t>CC BY-SA Jenna Saint Martin Photo</a:t>
            </a:r>
            <a:endParaRPr sz="1400" b="0" i="0" u="none" strike="noStrike" cap="none">
              <a:solidFill>
                <a:srgbClr val="999999"/>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What’s wrong with diversity and inclusion today?</a:t>
            </a:r>
            <a:endParaRPr/>
          </a:p>
        </p:txBody>
      </p:sp>
      <p:sp>
        <p:nvSpPr>
          <p:cNvPr id="150" name="Google Shape;150;p23"/>
          <p:cNvSpPr txBox="1">
            <a:spLocks noGrp="1"/>
          </p:cNvSpPr>
          <p:nvPr>
            <p:ph type="body" idx="1"/>
          </p:nvPr>
        </p:nvSpPr>
        <p:spPr>
          <a:xfrm>
            <a:off x="311700" y="1266324"/>
            <a:ext cx="8520600" cy="344283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sz="2400" dirty="0"/>
          </a:p>
          <a:p>
            <a:pPr marL="0" lvl="0" indent="0" algn="ctr" rtl="0">
              <a:lnSpc>
                <a:spcPct val="115000"/>
              </a:lnSpc>
              <a:spcBef>
                <a:spcPts val="1600"/>
              </a:spcBef>
              <a:spcAft>
                <a:spcPts val="0"/>
              </a:spcAft>
              <a:buSzPts val="1800"/>
              <a:buNone/>
            </a:pPr>
            <a:r>
              <a:rPr lang="en" sz="2400" dirty="0"/>
              <a:t>Most work focuses on helping </a:t>
            </a:r>
            <a:r>
              <a:rPr lang="en" sz="2400" b="1" dirty="0"/>
              <a:t>marginalized people</a:t>
            </a:r>
            <a:br>
              <a:rPr lang="en" sz="2400" b="1" dirty="0"/>
            </a:br>
            <a:r>
              <a:rPr lang="en" sz="2400" dirty="0"/>
              <a:t> fit in existing systems of oppression</a:t>
            </a:r>
            <a:endParaRPr sz="2400" b="1" dirty="0"/>
          </a:p>
          <a:p>
            <a:pPr marL="0" lvl="0" indent="0" algn="ctr" rtl="0">
              <a:lnSpc>
                <a:spcPct val="115000"/>
              </a:lnSpc>
              <a:spcBef>
                <a:spcPts val="1600"/>
              </a:spcBef>
              <a:spcAft>
                <a:spcPts val="0"/>
              </a:spcAft>
              <a:buSzPts val="1800"/>
              <a:buNone/>
            </a:pPr>
            <a:endParaRPr sz="2400" dirty="0"/>
          </a:p>
          <a:p>
            <a:pPr marL="0" lvl="0" indent="0" algn="ctr" rtl="0">
              <a:lnSpc>
                <a:spcPct val="115000"/>
              </a:lnSpc>
              <a:spcBef>
                <a:spcPts val="1600"/>
              </a:spcBef>
              <a:spcAft>
                <a:spcPts val="1600"/>
              </a:spcAft>
              <a:buSzPts val="1800"/>
              <a:buNone/>
            </a:pPr>
            <a:r>
              <a:rPr lang="en" sz="2400" dirty="0"/>
              <a:t>Less work focuses on training </a:t>
            </a:r>
            <a:r>
              <a:rPr lang="en" sz="2400" b="1" dirty="0"/>
              <a:t>allies</a:t>
            </a:r>
            <a:br>
              <a:rPr lang="en" sz="2400" b="1" dirty="0"/>
            </a:br>
            <a:r>
              <a:rPr lang="en" sz="2400" dirty="0"/>
              <a:t> to dismantle systems of oppression</a:t>
            </a:r>
            <a:endParaRPr sz="24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Reasons why efforts focus on marginalized people</a:t>
            </a:r>
            <a:endParaRPr dirty="0"/>
          </a:p>
        </p:txBody>
      </p:sp>
      <p:sp>
        <p:nvSpPr>
          <p:cNvPr id="156" name="Google Shape;156;p24"/>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400"/>
              <a:t>They directly benefit from change and are more self-motivated</a:t>
            </a:r>
            <a:endParaRPr sz="2400"/>
          </a:p>
          <a:p>
            <a:pPr marL="0" lvl="0" indent="0" algn="l" rtl="0">
              <a:lnSpc>
                <a:spcPct val="115000"/>
              </a:lnSpc>
              <a:spcBef>
                <a:spcPts val="1600"/>
              </a:spcBef>
              <a:spcAft>
                <a:spcPts val="0"/>
              </a:spcAft>
              <a:buSzPts val="1800"/>
              <a:buNone/>
            </a:pPr>
            <a:r>
              <a:rPr lang="en" sz="2400"/>
              <a:t>They are often more aware of oppression</a:t>
            </a:r>
            <a:endParaRPr sz="2400"/>
          </a:p>
          <a:p>
            <a:pPr marL="0" lvl="0" indent="0" algn="l" rtl="0">
              <a:lnSpc>
                <a:spcPct val="115000"/>
              </a:lnSpc>
              <a:spcBef>
                <a:spcPts val="1600"/>
              </a:spcBef>
              <a:spcAft>
                <a:spcPts val="0"/>
              </a:spcAft>
              <a:buSzPts val="1800"/>
              <a:buNone/>
            </a:pPr>
            <a:r>
              <a:rPr lang="en" sz="2400"/>
              <a:t>They are often lower status and easier to tell what to do</a:t>
            </a:r>
            <a:endParaRPr sz="2400"/>
          </a:p>
          <a:p>
            <a:pPr marL="0" lvl="0" indent="0" algn="l" rtl="0">
              <a:lnSpc>
                <a:spcPct val="115000"/>
              </a:lnSpc>
              <a:spcBef>
                <a:spcPts val="1600"/>
              </a:spcBef>
              <a:spcAft>
                <a:spcPts val="0"/>
              </a:spcAft>
              <a:buSzPts val="1800"/>
              <a:buNone/>
            </a:pPr>
            <a:r>
              <a:rPr lang="en" sz="2400"/>
              <a:t>They are seen as the cause of the problem</a:t>
            </a:r>
            <a:endParaRPr sz="2400"/>
          </a:p>
          <a:p>
            <a:pPr marL="0" lvl="0" indent="0" algn="l" rtl="0">
              <a:lnSpc>
                <a:spcPct val="115000"/>
              </a:lnSpc>
              <a:spcBef>
                <a:spcPts val="1600"/>
              </a:spcBef>
              <a:spcAft>
                <a:spcPts val="1600"/>
              </a:spcAft>
              <a:buSzPts val="1800"/>
              <a:buNone/>
            </a:pPr>
            <a:r>
              <a:rPr lang="en" sz="2400"/>
              <a:t>Avoids confronting feelings of guilt in privileged people</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Why not focus on marginalized people?</a:t>
            </a:r>
            <a:endParaRPr/>
          </a:p>
        </p:txBody>
      </p:sp>
      <p:pic>
        <p:nvPicPr>
          <p:cNvPr id="162" name="Google Shape;162;p25" descr="8690880347_ce68b867ba_o.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23675" y="1266325"/>
            <a:ext cx="3096648" cy="3096648"/>
          </a:xfrm>
          <a:prstGeom prst="rect">
            <a:avLst/>
          </a:prstGeom>
          <a:noFill/>
          <a:ln>
            <a:noFill/>
          </a:ln>
        </p:spPr>
      </p:pic>
      <p:sp>
        <p:nvSpPr>
          <p:cNvPr id="163" name="Google Shape;163;p25"/>
          <p:cNvSpPr txBox="1"/>
          <p:nvPr/>
        </p:nvSpPr>
        <p:spPr>
          <a:xfrm>
            <a:off x="3477900" y="4476875"/>
            <a:ext cx="2188200" cy="69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Open Sans"/>
                <a:ea typeface="Open Sans"/>
                <a:cs typeface="Open Sans"/>
                <a:sym typeface="Open Sans"/>
              </a:rPr>
              <a:t>CC BY Nicolas Raymond</a:t>
            </a:r>
            <a:endParaRPr sz="1400" b="0" i="0" u="none" strike="noStrike" cap="none">
              <a:solidFill>
                <a:srgbClr val="9999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Open Sans"/>
                <a:ea typeface="Open Sans"/>
                <a:cs typeface="Open Sans"/>
                <a:sym typeface="Open Sans"/>
              </a:rPr>
              <a:t>https://flic.kr/p/eeZ2WB</a:t>
            </a:r>
            <a:endParaRPr sz="1400" b="0" i="0" u="none" strike="noStrike" cap="none">
              <a:solidFill>
                <a:srgbClr val="999999"/>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Marginalized people are overworked</a:t>
            </a:r>
            <a:endParaRPr/>
          </a:p>
        </p:txBody>
      </p:sp>
      <p:pic>
        <p:nvPicPr>
          <p:cNvPr id="170" name="Google Shape;170;p26" descr="Fredginger.jpg"/>
          <p:cNvPicPr preferRelativeResize="0">
            <a:picLocks noChangeAspect="1"/>
          </p:cNvPicPr>
          <p:nvPr/>
        </p:nvPicPr>
        <p:blipFill rotWithShape="1">
          <a:blip r:embed="rId3">
            <a:alphaModFix/>
          </a:blip>
          <a:srcRect/>
          <a:stretch/>
        </p:blipFill>
        <p:spPr>
          <a:xfrm>
            <a:off x="2788203" y="1152425"/>
            <a:ext cx="3568947" cy="3861284"/>
          </a:xfrm>
          <a:prstGeom prst="rect">
            <a:avLst/>
          </a:prstGeom>
          <a:noFill/>
          <a:ln>
            <a:noFill/>
          </a:ln>
        </p:spPr>
      </p:pic>
      <p:sp>
        <p:nvSpPr>
          <p:cNvPr id="171" name="Google Shape;171;p26"/>
          <p:cNvSpPr txBox="1"/>
          <p:nvPr/>
        </p:nvSpPr>
        <p:spPr>
          <a:xfrm>
            <a:off x="7490476" y="4705759"/>
            <a:ext cx="1894200" cy="61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Open Sans"/>
                <a:ea typeface="Open Sans"/>
                <a:cs typeface="Open Sans"/>
                <a:sym typeface="Open Sans"/>
              </a:rPr>
              <a:t>© RKO Pictures</a:t>
            </a:r>
            <a:endParaRPr sz="1400" b="0" i="0" u="none" strike="noStrike" cap="none">
              <a:solidFill>
                <a:srgbClr val="999999"/>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Marginalized people are under more stress</a:t>
            </a:r>
            <a:endParaRPr/>
          </a:p>
        </p:txBody>
      </p:sp>
      <p:sp>
        <p:nvSpPr>
          <p:cNvPr id="177" name="Google Shape;177;p27"/>
          <p:cNvSpPr txBox="1">
            <a:spLocks noGrp="1"/>
          </p:cNvSpPr>
          <p:nvPr>
            <p:ph type="body" idx="1"/>
          </p:nvPr>
        </p:nvSpPr>
        <p:spPr>
          <a:xfrm>
            <a:off x="311700" y="1266325"/>
            <a:ext cx="40554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400"/>
              <a:t>Discrimination</a:t>
            </a:r>
            <a:endParaRPr sz="2400"/>
          </a:p>
          <a:p>
            <a:pPr marL="0" lvl="0" indent="0" algn="l" rtl="0">
              <a:lnSpc>
                <a:spcPct val="115000"/>
              </a:lnSpc>
              <a:spcBef>
                <a:spcPts val="1600"/>
              </a:spcBef>
              <a:spcAft>
                <a:spcPts val="0"/>
              </a:spcAft>
              <a:buSzPts val="1800"/>
              <a:buNone/>
            </a:pPr>
            <a:r>
              <a:rPr lang="en" sz="2400"/>
              <a:t>Harassment</a:t>
            </a:r>
            <a:endParaRPr sz="2400"/>
          </a:p>
          <a:p>
            <a:pPr marL="0" lvl="0" indent="0" algn="l" rtl="0">
              <a:lnSpc>
                <a:spcPct val="115000"/>
              </a:lnSpc>
              <a:spcBef>
                <a:spcPts val="1600"/>
              </a:spcBef>
              <a:spcAft>
                <a:spcPts val="0"/>
              </a:spcAft>
              <a:buSzPts val="1800"/>
              <a:buNone/>
            </a:pPr>
            <a:r>
              <a:rPr lang="en" sz="2400"/>
              <a:t>Abuse and assault</a:t>
            </a:r>
            <a:endParaRPr sz="2400"/>
          </a:p>
          <a:p>
            <a:pPr marL="0" lvl="0" indent="0" algn="l" rtl="0">
              <a:lnSpc>
                <a:spcPct val="115000"/>
              </a:lnSpc>
              <a:spcBef>
                <a:spcPts val="1600"/>
              </a:spcBef>
              <a:spcAft>
                <a:spcPts val="1600"/>
              </a:spcAft>
              <a:buSzPts val="1800"/>
              <a:buNone/>
            </a:pPr>
            <a:r>
              <a:rPr lang="en" sz="2400"/>
              <a:t>PTSD</a:t>
            </a:r>
            <a:endParaRPr sz="2400"/>
          </a:p>
        </p:txBody>
      </p:sp>
      <p:pic>
        <p:nvPicPr>
          <p:cNvPr id="178" name="Google Shape;178;p27" descr="Symptoms-headache.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25400" y="1102938"/>
            <a:ext cx="2804977" cy="36294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xfrm>
            <a:off x="311700" y="2164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Marginalized people have less money</a:t>
            </a:r>
            <a:endParaRPr/>
          </a:p>
        </p:txBody>
      </p:sp>
      <p:sp>
        <p:nvSpPr>
          <p:cNvPr id="184" name="Google Shape;184;p28"/>
          <p:cNvSpPr txBox="1">
            <a:spLocks noGrp="1"/>
          </p:cNvSpPr>
          <p:nvPr>
            <p:ph type="body" idx="1"/>
          </p:nvPr>
        </p:nvSpPr>
        <p:spPr>
          <a:xfrm>
            <a:off x="311700" y="1037725"/>
            <a:ext cx="5702700" cy="33027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SzPts val="1800"/>
              <a:buNone/>
            </a:pPr>
            <a:r>
              <a:rPr lang="en"/>
              <a:t>87%: Asian women vs. white men</a:t>
            </a:r>
            <a:endParaRPr/>
          </a:p>
          <a:p>
            <a:pPr marL="0" lvl="0" indent="0" algn="l" rtl="0">
              <a:lnSpc>
                <a:spcPct val="130000"/>
              </a:lnSpc>
              <a:spcBef>
                <a:spcPts val="0"/>
              </a:spcBef>
              <a:spcAft>
                <a:spcPts val="0"/>
              </a:spcAft>
              <a:buSzPts val="1800"/>
              <a:buNone/>
            </a:pPr>
            <a:r>
              <a:rPr lang="en"/>
              <a:t>79%: Lesbian couples vs. men married to women</a:t>
            </a:r>
            <a:endParaRPr/>
          </a:p>
          <a:p>
            <a:pPr marL="0" lvl="0" indent="0" algn="l" rtl="0">
              <a:lnSpc>
                <a:spcPct val="130000"/>
              </a:lnSpc>
              <a:spcBef>
                <a:spcPts val="0"/>
              </a:spcBef>
              <a:spcAft>
                <a:spcPts val="0"/>
              </a:spcAft>
              <a:buSzPts val="1800"/>
              <a:buNone/>
            </a:pPr>
            <a:r>
              <a:rPr lang="en"/>
              <a:t>78%: white women vs. white men</a:t>
            </a:r>
            <a:endParaRPr/>
          </a:p>
          <a:p>
            <a:pPr marL="0" lvl="0" indent="0" algn="l" rtl="0">
              <a:lnSpc>
                <a:spcPct val="130000"/>
              </a:lnSpc>
              <a:spcBef>
                <a:spcPts val="0"/>
              </a:spcBef>
              <a:spcAft>
                <a:spcPts val="0"/>
              </a:spcAft>
              <a:buSzPts val="1800"/>
              <a:buNone/>
            </a:pPr>
            <a:r>
              <a:rPr lang="en"/>
              <a:t>73%: Black men vs. white men</a:t>
            </a:r>
            <a:endParaRPr/>
          </a:p>
          <a:p>
            <a:pPr marL="0" lvl="0" indent="0" algn="l" rtl="0">
              <a:lnSpc>
                <a:spcPct val="130000"/>
              </a:lnSpc>
              <a:spcBef>
                <a:spcPts val="0"/>
              </a:spcBef>
              <a:spcAft>
                <a:spcPts val="0"/>
              </a:spcAft>
              <a:buSzPts val="1800"/>
              <a:buNone/>
            </a:pPr>
            <a:r>
              <a:rPr lang="en"/>
              <a:t>73%: mothers vs. fathers</a:t>
            </a:r>
            <a:endParaRPr/>
          </a:p>
          <a:p>
            <a:pPr marL="0" lvl="0" indent="0" algn="l" rtl="0">
              <a:lnSpc>
                <a:spcPct val="130000"/>
              </a:lnSpc>
              <a:spcBef>
                <a:spcPts val="0"/>
              </a:spcBef>
              <a:spcAft>
                <a:spcPts val="0"/>
              </a:spcAft>
              <a:buSzPts val="1800"/>
              <a:buNone/>
            </a:pPr>
            <a:r>
              <a:rPr lang="en"/>
              <a:t>65%: Black women vs. white men</a:t>
            </a:r>
            <a:endParaRPr/>
          </a:p>
          <a:p>
            <a:pPr marL="0" lvl="0" indent="0" algn="l" rtl="0">
              <a:lnSpc>
                <a:spcPct val="130000"/>
              </a:lnSpc>
              <a:spcBef>
                <a:spcPts val="0"/>
              </a:spcBef>
              <a:spcAft>
                <a:spcPts val="0"/>
              </a:spcAft>
              <a:buSzPts val="1800"/>
              <a:buNone/>
            </a:pPr>
            <a:r>
              <a:rPr lang="en"/>
              <a:t>63%: people with disabilities vs. those without</a:t>
            </a:r>
            <a:endParaRPr/>
          </a:p>
          <a:p>
            <a:pPr marL="0" lvl="0" indent="0" algn="l" rtl="0">
              <a:lnSpc>
                <a:spcPct val="130000"/>
              </a:lnSpc>
              <a:spcBef>
                <a:spcPts val="0"/>
              </a:spcBef>
              <a:spcAft>
                <a:spcPts val="0"/>
              </a:spcAft>
              <a:buSzPts val="1800"/>
              <a:buNone/>
            </a:pPr>
            <a:r>
              <a:rPr lang="en"/>
              <a:t>58%: Latinas vs. white men</a:t>
            </a:r>
            <a:endParaRPr/>
          </a:p>
          <a:p>
            <a:pPr marL="0" lvl="0" indent="0" algn="l" rtl="0">
              <a:lnSpc>
                <a:spcPct val="130000"/>
              </a:lnSpc>
              <a:spcBef>
                <a:spcPts val="0"/>
              </a:spcBef>
              <a:spcAft>
                <a:spcPts val="0"/>
              </a:spcAft>
              <a:buSzPts val="1800"/>
              <a:buNone/>
            </a:pPr>
            <a:r>
              <a:rPr lang="en"/>
              <a:t>More likely to have unpaid caregiver responsibilities</a:t>
            </a:r>
            <a:endParaRPr/>
          </a:p>
        </p:txBody>
      </p:sp>
      <p:sp>
        <p:nvSpPr>
          <p:cNvPr id="185" name="Google Shape;185;p28"/>
          <p:cNvSpPr txBox="1"/>
          <p:nvPr/>
        </p:nvSpPr>
        <p:spPr>
          <a:xfrm>
            <a:off x="6249575" y="3960050"/>
            <a:ext cx="2468100" cy="69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Open Sans"/>
                <a:ea typeface="Open Sans"/>
                <a:cs typeface="Open Sans"/>
                <a:sym typeface="Open Sans"/>
              </a:rPr>
              <a:t>CC BY Tax Credits</a:t>
            </a:r>
            <a:endParaRPr sz="1400" b="0" i="0" u="none" strike="noStrike" cap="none">
              <a:solidFill>
                <a:srgbClr val="999999"/>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Open Sans"/>
                <a:ea typeface="Open Sans"/>
                <a:cs typeface="Open Sans"/>
                <a:sym typeface="Open Sans"/>
              </a:rPr>
              <a:t>https://flic.kr/p/bZwHv5</a:t>
            </a:r>
            <a:endParaRPr sz="1400" b="0" i="0" u="none" strike="noStrike" cap="none">
              <a:solidFill>
                <a:srgbClr val="999999"/>
              </a:solidFill>
              <a:latin typeface="Open Sans"/>
              <a:ea typeface="Open Sans"/>
              <a:cs typeface="Open Sans"/>
              <a:sym typeface="Open Sans"/>
            </a:endParaRPr>
          </a:p>
        </p:txBody>
      </p:sp>
      <p:pic>
        <p:nvPicPr>
          <p:cNvPr id="186" name="Google Shape;186;p28" descr="7214600922_a614deb714_k.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02025" y="1050049"/>
            <a:ext cx="2239649" cy="2986199"/>
          </a:xfrm>
          <a:prstGeom prst="rect">
            <a:avLst/>
          </a:prstGeom>
          <a:noFill/>
          <a:ln>
            <a:noFill/>
          </a:ln>
        </p:spPr>
      </p:pic>
      <p:sp>
        <p:nvSpPr>
          <p:cNvPr id="187" name="Google Shape;187;p28"/>
          <p:cNvSpPr txBox="1"/>
          <p:nvPr/>
        </p:nvSpPr>
        <p:spPr>
          <a:xfrm>
            <a:off x="0" y="4378750"/>
            <a:ext cx="7795500" cy="5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accent5"/>
                </a:solidFill>
                <a:hlinkClick r:id="rId4"/>
              </a:rPr>
              <a:t>http://www.pewresearch.org/fact-tank/2016/07/01/racial-gender-wage-gaps-persist-in-u-s-despite-some-progress/</a:t>
            </a:r>
            <a:endParaRPr/>
          </a:p>
          <a:p>
            <a:pPr marL="0" lvl="0" indent="0" algn="l" rtl="0">
              <a:spcBef>
                <a:spcPts val="0"/>
              </a:spcBef>
              <a:spcAft>
                <a:spcPts val="0"/>
              </a:spcAft>
              <a:buNone/>
            </a:pPr>
            <a:r>
              <a:rPr lang="en" sz="1100" u="sng">
                <a:solidFill>
                  <a:schemeClr val="accent5"/>
                </a:solidFill>
                <a:hlinkClick r:id="rId5"/>
              </a:rPr>
              <a:t>https://www.disabilityscoop.com/2015/01/06/report-paid-a-third-less/19942/</a:t>
            </a:r>
            <a:endParaRPr/>
          </a:p>
          <a:p>
            <a:pPr marL="0" lvl="0" indent="0" algn="l" rtl="0">
              <a:spcBef>
                <a:spcPts val="0"/>
              </a:spcBef>
              <a:spcAft>
                <a:spcPts val="0"/>
              </a:spcAft>
              <a:buNone/>
            </a:pPr>
            <a:r>
              <a:rPr lang="en" sz="1100" u="sng">
                <a:solidFill>
                  <a:schemeClr val="accent5"/>
                </a:solidFill>
                <a:hlinkClick r:id="rId6"/>
              </a:rPr>
              <a:t>http://nwlc.org/resources/how-wage-gap-hurts-women-and-families/</a:t>
            </a:r>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11700" y="185600"/>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Who are we?</a:t>
            </a:r>
            <a:endParaRPr/>
          </a:p>
        </p:txBody>
      </p:sp>
      <p:sp>
        <p:nvSpPr>
          <p:cNvPr id="79" name="Google Shape;79;p14"/>
          <p:cNvSpPr txBox="1"/>
          <p:nvPr/>
        </p:nvSpPr>
        <p:spPr>
          <a:xfrm>
            <a:off x="661975" y="3577450"/>
            <a:ext cx="4167900" cy="70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1800">
                <a:latin typeface="Open Sans"/>
                <a:ea typeface="Open Sans"/>
                <a:cs typeface="Open Sans"/>
                <a:sym typeface="Open Sans"/>
              </a:rPr>
              <a:t>Ellen Bledsoe</a:t>
            </a:r>
            <a:endParaRPr sz="180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 sz="1800">
                <a:latin typeface="Open Sans"/>
                <a:ea typeface="Open Sans"/>
                <a:cs typeface="Open Sans"/>
                <a:sym typeface="Open Sans"/>
              </a:rPr>
              <a:t>Ph.D. Candidate</a:t>
            </a:r>
            <a:endParaRPr sz="180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 sz="1800">
                <a:latin typeface="Open Sans"/>
                <a:ea typeface="Open Sans"/>
                <a:cs typeface="Open Sans"/>
                <a:sym typeface="Open Sans"/>
              </a:rPr>
              <a:t>School of Natural Resources &amp; Env.</a:t>
            </a:r>
            <a:endParaRPr sz="180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 sz="1800">
                <a:latin typeface="Open Sans"/>
                <a:ea typeface="Open Sans"/>
                <a:cs typeface="Open Sans"/>
                <a:sym typeface="Open Sans"/>
              </a:rPr>
              <a:t>she/her/hers</a:t>
            </a:r>
            <a:endParaRPr sz="180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endParaRPr sz="1800">
              <a:latin typeface="Open Sans"/>
              <a:ea typeface="Open Sans"/>
              <a:cs typeface="Open Sans"/>
              <a:sym typeface="Open Sans"/>
            </a:endParaRPr>
          </a:p>
        </p:txBody>
      </p:sp>
      <p:sp>
        <p:nvSpPr>
          <p:cNvPr id="80" name="Google Shape;80;p14"/>
          <p:cNvSpPr txBox="1"/>
          <p:nvPr/>
        </p:nvSpPr>
        <p:spPr>
          <a:xfrm>
            <a:off x="4902338" y="3577450"/>
            <a:ext cx="3006600" cy="70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1800">
                <a:latin typeface="Open Sans"/>
                <a:ea typeface="Open Sans"/>
                <a:cs typeface="Open Sans"/>
                <a:sym typeface="Open Sans"/>
              </a:rPr>
              <a:t>Kelsey Lewis</a:t>
            </a:r>
            <a:endParaRPr sz="180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 sz="1800">
                <a:latin typeface="Open Sans"/>
                <a:ea typeface="Open Sans"/>
                <a:cs typeface="Open Sans"/>
                <a:sym typeface="Open Sans"/>
              </a:rPr>
              <a:t>Ph.D. Candidate</a:t>
            </a:r>
            <a:endParaRPr sz="180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 sz="1800">
                <a:latin typeface="Open Sans"/>
                <a:ea typeface="Open Sans"/>
                <a:cs typeface="Open Sans"/>
                <a:sym typeface="Open Sans"/>
              </a:rPr>
              <a:t>Biology</a:t>
            </a:r>
            <a:endParaRPr sz="180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 sz="1800">
                <a:latin typeface="Open Sans"/>
                <a:ea typeface="Open Sans"/>
                <a:cs typeface="Open Sans"/>
                <a:sym typeface="Open Sans"/>
              </a:rPr>
              <a:t>she/her/hers</a:t>
            </a:r>
            <a:endParaRPr sz="1800">
              <a:latin typeface="Open Sans"/>
              <a:ea typeface="Open Sans"/>
              <a:cs typeface="Open Sans"/>
              <a:sym typeface="Open Sans"/>
            </a:endParaRPr>
          </a:p>
        </p:txBody>
      </p:sp>
      <p:pic>
        <p:nvPicPr>
          <p:cNvPr id="81" name="Google Shape;81;p14"/>
          <p:cNvPicPr preferRelativeResize="0"/>
          <p:nvPr/>
        </p:nvPicPr>
        <p:blipFill>
          <a:blip r:embed="rId3">
            <a:alphaModFix/>
          </a:blip>
          <a:stretch>
            <a:fillRect/>
          </a:stretch>
        </p:blipFill>
        <p:spPr>
          <a:xfrm>
            <a:off x="1353376" y="1164350"/>
            <a:ext cx="2785100" cy="2413100"/>
          </a:xfrm>
          <a:prstGeom prst="rect">
            <a:avLst/>
          </a:prstGeom>
          <a:noFill/>
          <a:ln>
            <a:noFill/>
          </a:ln>
        </p:spPr>
      </p:pic>
      <p:pic>
        <p:nvPicPr>
          <p:cNvPr id="82" name="Google Shape;82;p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71900" y="1096450"/>
            <a:ext cx="2467475" cy="2481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Marginalized people are retaliated against </a:t>
            </a:r>
            <a:endParaRPr/>
          </a:p>
          <a:p>
            <a:pPr marL="0" lvl="0" indent="0" algn="l" rtl="0">
              <a:lnSpc>
                <a:spcPct val="100000"/>
              </a:lnSpc>
              <a:spcBef>
                <a:spcPts val="0"/>
              </a:spcBef>
              <a:spcAft>
                <a:spcPts val="0"/>
              </a:spcAft>
              <a:buSzPts val="3600"/>
              <a:buNone/>
            </a:pPr>
            <a:endParaRPr/>
          </a:p>
        </p:txBody>
      </p:sp>
      <p:sp>
        <p:nvSpPr>
          <p:cNvPr id="193" name="Google Shape;193;p29"/>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a:t>"</a:t>
            </a:r>
            <a:r>
              <a:rPr lang="en" sz="2400"/>
              <a:t>[...] Ethnic minority or female leaders who engage in diversity-valuing behavior are penalized with worse performance ratings; whereas </a:t>
            </a:r>
            <a:r>
              <a:rPr lang="en"/>
              <a:t>[ethnic majority]</a:t>
            </a:r>
            <a:r>
              <a:rPr lang="en" sz="2400"/>
              <a:t> or male leaders who engage in diversity-valuing behavior are not penalized for doing so.</a:t>
            </a:r>
            <a:r>
              <a:rPr lang="en"/>
              <a:t>"</a:t>
            </a:r>
            <a:endParaRPr sz="2400"/>
          </a:p>
          <a:p>
            <a:pPr marL="0" lvl="0" indent="0" algn="r" rtl="0">
              <a:lnSpc>
                <a:spcPct val="115000"/>
              </a:lnSpc>
              <a:spcBef>
                <a:spcPts val="1600"/>
              </a:spcBef>
              <a:spcAft>
                <a:spcPts val="0"/>
              </a:spcAft>
              <a:buSzPts val="2400"/>
              <a:buNone/>
            </a:pPr>
            <a:r>
              <a:rPr lang="en" sz="1800"/>
              <a:t>David Hekman,  Stefanie Johnson, Wei Yang &amp; Maw Der Foo, 2016</a:t>
            </a:r>
            <a:endParaRPr sz="1800"/>
          </a:p>
          <a:p>
            <a:pPr marL="0" lvl="0" indent="0" algn="l" rtl="0">
              <a:lnSpc>
                <a:spcPct val="115000"/>
              </a:lnSpc>
              <a:spcBef>
                <a:spcPts val="1600"/>
              </a:spcBef>
              <a:spcAft>
                <a:spcPts val="1600"/>
              </a:spcAft>
              <a:buSzPts val="2400"/>
              <a:buNone/>
            </a:pPr>
            <a:r>
              <a:rPr lang="en" sz="1400"/>
              <a:t>Does valuing diversity result in worse performance ratings for minority and female leaders? http://amj.aom.org/content/early/2016/03/03/amj.2014.0538.abstract</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a:spLocks noGrp="1"/>
          </p:cNvSpPr>
          <p:nvPr>
            <p:ph type="title"/>
          </p:nvPr>
        </p:nvSpPr>
        <p:spPr>
          <a:xfrm>
            <a:off x="311700" y="-633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Marginalized people are often in the minority</a:t>
            </a:r>
            <a:endParaRPr/>
          </a:p>
        </p:txBody>
      </p:sp>
      <p:pic>
        <p:nvPicPr>
          <p:cNvPr id="199" name="Google Shape;199;p30"/>
          <p:cNvPicPr preferRelativeResize="0"/>
          <p:nvPr/>
        </p:nvPicPr>
        <p:blipFill>
          <a:blip r:embed="rId3">
            <a:alphaModFix/>
          </a:blip>
          <a:stretch>
            <a:fillRect/>
          </a:stretch>
        </p:blipFill>
        <p:spPr>
          <a:xfrm>
            <a:off x="787225" y="627925"/>
            <a:ext cx="4231676" cy="4231676"/>
          </a:xfrm>
          <a:prstGeom prst="rect">
            <a:avLst/>
          </a:prstGeom>
          <a:noFill/>
          <a:ln>
            <a:noFill/>
          </a:ln>
        </p:spPr>
      </p:pic>
      <p:sp>
        <p:nvSpPr>
          <p:cNvPr id="200" name="Google Shape;200;p30"/>
          <p:cNvSpPr txBox="1"/>
          <p:nvPr/>
        </p:nvSpPr>
        <p:spPr>
          <a:xfrm>
            <a:off x="0" y="4759125"/>
            <a:ext cx="8258100" cy="53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accent5"/>
                </a:solidFill>
              </a:rPr>
              <a:t>https://www.scientificamerican.com/article/diversity-in-science-where-are-the-data/</a:t>
            </a:r>
            <a:endParaRPr sz="1200">
              <a:solidFill>
                <a:schemeClr val="accent5"/>
              </a:solidFill>
            </a:endParaRPr>
          </a:p>
        </p:txBody>
      </p:sp>
      <p:pic>
        <p:nvPicPr>
          <p:cNvPr id="201" name="Google Shape;201;p30"/>
          <p:cNvPicPr preferRelativeResize="0"/>
          <p:nvPr/>
        </p:nvPicPr>
        <p:blipFill>
          <a:blip r:embed="rId4">
            <a:alphaModFix/>
          </a:blip>
          <a:stretch>
            <a:fillRect/>
          </a:stretch>
        </p:blipFill>
        <p:spPr>
          <a:xfrm>
            <a:off x="5182450" y="1695775"/>
            <a:ext cx="3649849" cy="1751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Marginalized people have less power and influence</a:t>
            </a:r>
            <a:endParaRPr/>
          </a:p>
        </p:txBody>
      </p:sp>
      <p:sp>
        <p:nvSpPr>
          <p:cNvPr id="216" name="Google Shape;216;p32"/>
          <p:cNvSpPr txBox="1">
            <a:spLocks noGrp="1"/>
          </p:cNvSpPr>
          <p:nvPr>
            <p:ph type="body" idx="1"/>
          </p:nvPr>
        </p:nvSpPr>
        <p:spPr>
          <a:xfrm>
            <a:off x="311700" y="1331641"/>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t>Of Fortune 500 CEOs:</a:t>
            </a:r>
            <a:endParaRPr dirty="0"/>
          </a:p>
          <a:p>
            <a:pPr marL="0" lvl="0" indent="457200" algn="l" rtl="0">
              <a:lnSpc>
                <a:spcPct val="115000"/>
              </a:lnSpc>
              <a:spcBef>
                <a:spcPts val="1600"/>
              </a:spcBef>
              <a:spcAft>
                <a:spcPts val="0"/>
              </a:spcAft>
              <a:buSzPts val="1800"/>
              <a:buNone/>
            </a:pPr>
            <a:r>
              <a:rPr lang="en" dirty="0"/>
              <a:t>&lt; 7% are women</a:t>
            </a:r>
            <a:endParaRPr dirty="0"/>
          </a:p>
          <a:p>
            <a:pPr marL="0" lvl="0" indent="457200" algn="l" rtl="0">
              <a:lnSpc>
                <a:spcPct val="115000"/>
              </a:lnSpc>
              <a:spcBef>
                <a:spcPts val="1600"/>
              </a:spcBef>
              <a:spcAft>
                <a:spcPts val="0"/>
              </a:spcAft>
              <a:buSzPts val="1800"/>
              <a:buNone/>
            </a:pPr>
            <a:r>
              <a:rPr lang="en" dirty="0"/>
              <a:t>&lt; 2% are Black</a:t>
            </a:r>
            <a:endParaRPr dirty="0"/>
          </a:p>
          <a:p>
            <a:pPr marL="0" lvl="0" indent="457200" algn="l" rtl="0">
              <a:lnSpc>
                <a:spcPct val="115000"/>
              </a:lnSpc>
              <a:spcBef>
                <a:spcPts val="1600"/>
              </a:spcBef>
              <a:spcAft>
                <a:spcPts val="0"/>
              </a:spcAft>
              <a:buSzPts val="1800"/>
              <a:buNone/>
            </a:pPr>
            <a:r>
              <a:rPr lang="en" dirty="0"/>
              <a:t>&lt; 1% are openly gay</a:t>
            </a:r>
            <a:endParaRPr dirty="0"/>
          </a:p>
          <a:p>
            <a:pPr marL="0" lvl="0" indent="0" algn="l" rtl="0">
              <a:lnSpc>
                <a:spcPct val="115000"/>
              </a:lnSpc>
              <a:spcBef>
                <a:spcPts val="1600"/>
              </a:spcBef>
              <a:spcAft>
                <a:spcPts val="0"/>
              </a:spcAft>
              <a:buSzPts val="1800"/>
              <a:buNone/>
            </a:pPr>
            <a:r>
              <a:rPr lang="en" dirty="0"/>
              <a:t>“The probability that a woman occupies a top management team position is 51 percent lower if another woman holds a position on the same team.”</a:t>
            </a:r>
          </a:p>
          <a:p>
            <a:pPr marL="0" lvl="0" indent="0" algn="l" rtl="0">
              <a:lnSpc>
                <a:spcPct val="115000"/>
              </a:lnSpc>
              <a:spcBef>
                <a:spcPts val="1600"/>
              </a:spcBef>
              <a:spcAft>
                <a:spcPts val="0"/>
              </a:spcAft>
              <a:buSzPts val="1800"/>
              <a:buNone/>
            </a:pPr>
            <a:endParaRPr dirty="0"/>
          </a:p>
          <a:p>
            <a:pPr marL="0" lvl="0" indent="0" algn="l" rtl="0">
              <a:lnSpc>
                <a:spcPct val="115000"/>
              </a:lnSpc>
              <a:spcBef>
                <a:spcPts val="1600"/>
              </a:spcBef>
              <a:spcAft>
                <a:spcPts val="0"/>
              </a:spcAft>
              <a:buSzPts val="1800"/>
              <a:buNone/>
            </a:pPr>
            <a:r>
              <a:rPr lang="en" sz="1200" dirty="0">
                <a:solidFill>
                  <a:schemeClr val="accent5"/>
                </a:solidFill>
              </a:rPr>
              <a:t>http://onlinelibrary.wiley.com/doi/10.1002/smj.2461/full</a:t>
            </a:r>
            <a:endParaRPr sz="1200" dirty="0">
              <a:solidFill>
                <a:schemeClr val="accent5"/>
              </a:solidFill>
            </a:endParaRPr>
          </a:p>
          <a:p>
            <a:pPr marL="0" lvl="0" indent="0" algn="l" rtl="0">
              <a:lnSpc>
                <a:spcPct val="115000"/>
              </a:lnSpc>
              <a:spcBef>
                <a:spcPts val="1600"/>
              </a:spcBef>
              <a:spcAft>
                <a:spcPts val="1600"/>
              </a:spcAft>
              <a:buSzPts val="18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Marginalized people are seen as whiny &amp; selfish</a:t>
            </a:r>
            <a:endParaRPr/>
          </a:p>
        </p:txBody>
      </p:sp>
      <p:pic>
        <p:nvPicPr>
          <p:cNvPr id="224" name="Google Shape;224;p33" descr="Screen Shot 2016-03-02 at 8.28.58 PM.png"/>
          <p:cNvPicPr preferRelativeResize="0"/>
          <p:nvPr/>
        </p:nvPicPr>
        <p:blipFill rotWithShape="1">
          <a:blip r:embed="rId3">
            <a:alphaModFix/>
          </a:blip>
          <a:srcRect/>
          <a:stretch/>
        </p:blipFill>
        <p:spPr>
          <a:xfrm>
            <a:off x="999900" y="1790700"/>
            <a:ext cx="7144199" cy="2787700"/>
          </a:xfrm>
          <a:prstGeom prst="rect">
            <a:avLst/>
          </a:prstGeom>
          <a:noFill/>
          <a:ln>
            <a:noFill/>
          </a:ln>
        </p:spPr>
      </p:pic>
      <p:sp>
        <p:nvSpPr>
          <p:cNvPr id="225" name="Google Shape;225;p33"/>
          <p:cNvSpPr txBox="1"/>
          <p:nvPr/>
        </p:nvSpPr>
        <p:spPr>
          <a:xfrm>
            <a:off x="311700" y="1272850"/>
            <a:ext cx="8213100" cy="696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chemeClr val="dk2"/>
                </a:solidFill>
                <a:latin typeface="Open Sans"/>
                <a:ea typeface="Open Sans"/>
                <a:cs typeface="Open Sans"/>
                <a:sym typeface="Open Sans"/>
              </a:rPr>
              <a:t>A response to </a:t>
            </a:r>
            <a:r>
              <a:rPr lang="en" sz="1800">
                <a:solidFill>
                  <a:schemeClr val="dk2"/>
                </a:solidFill>
                <a:latin typeface="Open Sans"/>
                <a:ea typeface="Open Sans"/>
                <a:cs typeface="Open Sans"/>
                <a:sym typeface="Open Sans"/>
              </a:rPr>
              <a:t>the</a:t>
            </a:r>
            <a:r>
              <a:rPr lang="en" sz="1800" b="0" i="0" u="none" strike="noStrike" cap="none">
                <a:solidFill>
                  <a:schemeClr val="dk2"/>
                </a:solidFill>
                <a:latin typeface="Open Sans"/>
                <a:ea typeface="Open Sans"/>
                <a:cs typeface="Open Sans"/>
                <a:sym typeface="Open Sans"/>
              </a:rPr>
              <a:t> publication of </a:t>
            </a:r>
            <a:r>
              <a:rPr lang="en" sz="1800">
                <a:solidFill>
                  <a:schemeClr val="dk2"/>
                </a:solidFill>
                <a:latin typeface="Open Sans"/>
                <a:ea typeface="Open Sans"/>
                <a:cs typeface="Open Sans"/>
                <a:sym typeface="Open Sans"/>
              </a:rPr>
              <a:t>a </a:t>
            </a:r>
            <a:r>
              <a:rPr lang="en" sz="1800" b="0" i="0" u="none" strike="noStrike" cap="none">
                <a:solidFill>
                  <a:schemeClr val="dk2"/>
                </a:solidFill>
                <a:latin typeface="Open Sans"/>
                <a:ea typeface="Open Sans"/>
                <a:cs typeface="Open Sans"/>
                <a:sym typeface="Open Sans"/>
              </a:rPr>
              <a:t>conference code of conduct example:</a:t>
            </a:r>
            <a:endParaRPr sz="18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1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And yet...</a:t>
            </a:r>
            <a:endParaRPr/>
          </a:p>
        </p:txBody>
      </p:sp>
      <p:pic>
        <p:nvPicPr>
          <p:cNvPr id="232" name="Google Shape;232;p34" descr="book.jpg"/>
          <p:cNvPicPr preferRelativeResize="0"/>
          <p:nvPr/>
        </p:nvPicPr>
        <p:blipFill rotWithShape="1">
          <a:blip r:embed="rId3">
            <a:alphaModFix/>
          </a:blip>
          <a:srcRect/>
          <a:stretch/>
        </p:blipFill>
        <p:spPr>
          <a:xfrm>
            <a:off x="3243263" y="561975"/>
            <a:ext cx="2657475" cy="4019550"/>
          </a:xfrm>
          <a:prstGeom prst="rect">
            <a:avLst/>
          </a:prstGeom>
          <a:noFill/>
          <a:ln>
            <a:noFill/>
          </a:ln>
        </p:spPr>
      </p:pic>
      <p:pic>
        <p:nvPicPr>
          <p:cNvPr id="233" name="Google Shape;233;p34" descr="logo.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04475" y="1074750"/>
            <a:ext cx="2453075" cy="828600"/>
          </a:xfrm>
          <a:prstGeom prst="rect">
            <a:avLst/>
          </a:prstGeom>
          <a:noFill/>
          <a:ln>
            <a:noFill/>
          </a:ln>
        </p:spPr>
      </p:pic>
      <p:pic>
        <p:nvPicPr>
          <p:cNvPr id="234" name="Google Shape;234;p34" descr="oscon2015_code2040_logo.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27650" y="3078650"/>
            <a:ext cx="3045852" cy="498283"/>
          </a:xfrm>
          <a:prstGeom prst="rect">
            <a:avLst/>
          </a:prstGeom>
          <a:noFill/>
          <a:ln>
            <a:noFill/>
          </a:ln>
        </p:spPr>
      </p:pic>
      <p:pic>
        <p:nvPicPr>
          <p:cNvPr id="235" name="Google Shape;235;p34" descr="downloa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821399" y="4083250"/>
            <a:ext cx="3066465" cy="498275"/>
          </a:xfrm>
          <a:prstGeom prst="rect">
            <a:avLst/>
          </a:prstGeom>
          <a:noFill/>
          <a:ln>
            <a:noFill/>
          </a:ln>
        </p:spPr>
      </p:pic>
      <p:pic>
        <p:nvPicPr>
          <p:cNvPr id="236" name="Google Shape;236;p34" descr="blue.png"/>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422968" y="1792200"/>
            <a:ext cx="2409324" cy="900675"/>
          </a:xfrm>
          <a:prstGeom prst="rect">
            <a:avLst/>
          </a:prstGeom>
          <a:noFill/>
          <a:ln>
            <a:noFill/>
          </a:ln>
        </p:spPr>
      </p:pic>
      <p:pic>
        <p:nvPicPr>
          <p:cNvPr id="237" name="Google Shape;237;p34" descr="callbackwomen-logo-wide-large.png"/>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55050" y="2192786"/>
            <a:ext cx="3045849" cy="441138"/>
          </a:xfrm>
          <a:prstGeom prst="rect">
            <a:avLst/>
          </a:prstGeom>
          <a:noFill/>
          <a:ln>
            <a:noFill/>
          </a:ln>
        </p:spPr>
      </p:pic>
      <p:pic>
        <p:nvPicPr>
          <p:cNvPr id="238" name="Google Shape;238;p34" descr="GkGARU3t_400x400.png"/>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22138" y="2692875"/>
            <a:ext cx="1561650" cy="1561650"/>
          </a:xfrm>
          <a:prstGeom prst="rect">
            <a:avLst/>
          </a:prstGeom>
          <a:noFill/>
          <a:ln>
            <a:noFill/>
          </a:ln>
        </p:spPr>
      </p:pic>
      <p:pic>
        <p:nvPicPr>
          <p:cNvPr id="239" name="Google Shape;239;p34" descr="wguFUKaG_400x400.png"/>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683800" y="3292675"/>
            <a:ext cx="1495425" cy="1495425"/>
          </a:xfrm>
          <a:prstGeom prst="rect">
            <a:avLst/>
          </a:prstGeom>
          <a:noFill/>
          <a:ln>
            <a:noFill/>
          </a:ln>
        </p:spPr>
      </p:pic>
      <p:pic>
        <p:nvPicPr>
          <p:cNvPr id="240" name="Google Shape;240;p34" descr="logo (1).png"/>
          <p:cNvPicPr preferRelativeResize="0"/>
          <p:nvPr/>
        </p:nvPicPr>
        <p:blipFill rotWithShape="1">
          <a:blip r:embed="rId11">
            <a:alphaModFix/>
          </a:blip>
          <a:srcRect/>
          <a:stretch/>
        </p:blipFill>
        <p:spPr>
          <a:xfrm>
            <a:off x="5983700" y="766170"/>
            <a:ext cx="2741875" cy="956610"/>
          </a:xfrm>
          <a:prstGeom prst="rect">
            <a:avLst/>
          </a:prstGeom>
          <a:noFill/>
          <a:ln>
            <a:noFill/>
          </a:ln>
        </p:spPr>
      </p:pic>
      <p:sp>
        <p:nvSpPr>
          <p:cNvPr id="241" name="Google Shape;241;p34"/>
          <p:cNvSpPr txBox="1"/>
          <p:nvPr/>
        </p:nvSpPr>
        <p:spPr>
          <a:xfrm>
            <a:off x="2547125" y="4581525"/>
            <a:ext cx="2963700" cy="82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1" u="none" strike="noStrike" cap="none">
                <a:solidFill>
                  <a:schemeClr val="dk2"/>
                </a:solidFill>
                <a:latin typeface="Open Sans"/>
                <a:ea typeface="Open Sans"/>
                <a:cs typeface="Open Sans"/>
                <a:sym typeface="Open Sans"/>
              </a:rPr>
              <a:t>and many more….</a:t>
            </a:r>
            <a:endParaRPr sz="1800" b="0" i="1" u="none" strike="noStrike" cap="none">
              <a:solidFill>
                <a:schemeClr val="dk2"/>
              </a:solidFill>
              <a:latin typeface="Open Sans"/>
              <a:ea typeface="Open Sans"/>
              <a:cs typeface="Open Sans"/>
              <a:sym typeface="Open Sans"/>
            </a:endParaRPr>
          </a:p>
        </p:txBody>
      </p:sp>
      <p:cxnSp>
        <p:nvCxnSpPr>
          <p:cNvPr id="3" name="Straight Connector 2">
            <a:extLst>
              <a:ext uri="{FF2B5EF4-FFF2-40B4-BE49-F238E27FC236}">
                <a16:creationId xmlns:a16="http://schemas.microsoft.com/office/drawing/2014/main" id="{EEA3319A-B07A-3547-8481-122B64C16BD6}"/>
              </a:ext>
            </a:extLst>
          </p:cNvPr>
          <p:cNvCxnSpPr>
            <a:cxnSpLocks/>
          </p:cNvCxnSpPr>
          <p:nvPr/>
        </p:nvCxnSpPr>
        <p:spPr>
          <a:xfrm>
            <a:off x="3262187" y="561975"/>
            <a:ext cx="2248638" cy="40195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CC387C-3884-EE40-9B3E-1C61D1244644}"/>
              </a:ext>
            </a:extLst>
          </p:cNvPr>
          <p:cNvCxnSpPr>
            <a:cxnSpLocks/>
          </p:cNvCxnSpPr>
          <p:nvPr/>
        </p:nvCxnSpPr>
        <p:spPr>
          <a:xfrm flipH="1">
            <a:off x="3421588" y="559975"/>
            <a:ext cx="2274750" cy="37724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Google Shape;169;p26" descr="wwww.jpg">
            <a:extLst>
              <a:ext uri="{FF2B5EF4-FFF2-40B4-BE49-F238E27FC236}">
                <a16:creationId xmlns:a16="http://schemas.microsoft.com/office/drawing/2014/main" id="{A517ED36-D8C1-3D42-B50A-75AC461DE181}"/>
              </a:ext>
            </a:extLst>
          </p:cNvPr>
          <p:cNvPicPr preferRelativeResize="0">
            <a:picLocks noChangeAspect="1"/>
          </p:cNvPicPr>
          <p:nvPr/>
        </p:nvPicPr>
        <p:blipFill rotWithShape="1">
          <a:blip r:embed="rId12">
            <a:alphaModFix/>
          </a:blip>
          <a:srcRect/>
          <a:stretch/>
        </p:blipFill>
        <p:spPr>
          <a:xfrm>
            <a:off x="3383861" y="796045"/>
            <a:ext cx="2144682" cy="3234620"/>
          </a:xfrm>
          <a:prstGeom prst="rect">
            <a:avLst/>
          </a:prstGeom>
          <a:noFill/>
          <a:ln>
            <a:noFill/>
          </a:ln>
        </p:spPr>
      </p:pic>
    </p:spTree>
    <p:extLst>
      <p:ext uri="{BB962C8B-B14F-4D97-AF65-F5344CB8AC3E}">
        <p14:creationId xmlns:p14="http://schemas.microsoft.com/office/powerpoint/2010/main" val="328824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Resources for developing ally skills</a:t>
            </a:r>
            <a:endParaRPr/>
          </a:p>
        </p:txBody>
      </p:sp>
      <p:sp>
        <p:nvSpPr>
          <p:cNvPr id="247" name="Google Shape;247;p35"/>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0"/>
              </a:spcAft>
              <a:buSzPts val="1800"/>
              <a:buNone/>
            </a:pPr>
            <a:endParaRPr/>
          </a:p>
          <a:p>
            <a:pPr marL="0" lvl="0" indent="0" algn="ctr" rtl="0">
              <a:lnSpc>
                <a:spcPct val="115000"/>
              </a:lnSpc>
              <a:spcBef>
                <a:spcPts val="1600"/>
              </a:spcBef>
              <a:spcAft>
                <a:spcPts val="1600"/>
              </a:spcAft>
              <a:buSzPts val="1800"/>
              <a:buNone/>
            </a:pPr>
            <a:endParaRPr sz="2400" i="1"/>
          </a:p>
        </p:txBody>
      </p:sp>
      <p:pic>
        <p:nvPicPr>
          <p:cNvPr id="248" name="Google Shape;248;p35"/>
          <p:cNvPicPr preferRelativeResize="0"/>
          <p:nvPr/>
        </p:nvPicPr>
        <p:blipFill rotWithShape="1">
          <a:blip r:embed="rId3">
            <a:alphaModFix/>
          </a:blip>
          <a:srcRect/>
          <a:stretch/>
        </p:blipFill>
        <p:spPr>
          <a:xfrm>
            <a:off x="231750" y="1404188"/>
            <a:ext cx="2857500" cy="2581275"/>
          </a:xfrm>
          <a:prstGeom prst="rect">
            <a:avLst/>
          </a:prstGeom>
          <a:noFill/>
          <a:ln>
            <a:noFill/>
          </a:ln>
        </p:spPr>
      </p:pic>
      <p:pic>
        <p:nvPicPr>
          <p:cNvPr id="249" name="Google Shape;249;p3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633075" y="1310163"/>
            <a:ext cx="1877850" cy="1877850"/>
          </a:xfrm>
          <a:prstGeom prst="rect">
            <a:avLst/>
          </a:prstGeom>
          <a:noFill/>
          <a:ln>
            <a:noFill/>
          </a:ln>
        </p:spPr>
      </p:pic>
      <p:sp>
        <p:nvSpPr>
          <p:cNvPr id="250" name="Google Shape;250;p35"/>
          <p:cNvSpPr txBox="1"/>
          <p:nvPr/>
        </p:nvSpPr>
        <p:spPr>
          <a:xfrm>
            <a:off x="3089250" y="3301913"/>
            <a:ext cx="2965500" cy="82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Open Sans"/>
                <a:ea typeface="Open Sans"/>
                <a:cs typeface="Open Sans"/>
                <a:sym typeface="Open Sans"/>
              </a:rPr>
              <a:t>Dear Ally Skills Teacher</a:t>
            </a:r>
            <a:endParaRPr sz="1800" b="0" i="0" u="none" strike="noStrike" cap="none">
              <a:solidFill>
                <a:schemeClr val="dk2"/>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r>
              <a:rPr lang="en" sz="1800" b="0" i="0" u="sng" strike="noStrike" cap="none">
                <a:solidFill>
                  <a:schemeClr val="hlink"/>
                </a:solidFill>
                <a:latin typeface="Open Sans"/>
                <a:ea typeface="Open Sans"/>
                <a:cs typeface="Open Sans"/>
                <a:sym typeface="Open Sans"/>
                <a:hlinkClick r:id="rId5"/>
              </a:rPr>
              <a:t>https://dearally.com</a:t>
            </a:r>
            <a:endParaRPr sz="1800" b="0" i="0" u="none" strike="noStrike" cap="none">
              <a:solidFill>
                <a:schemeClr val="dk2"/>
              </a:solidFill>
              <a:latin typeface="Open Sans"/>
              <a:ea typeface="Open Sans"/>
              <a:cs typeface="Open Sans"/>
              <a:sym typeface="Open Sans"/>
            </a:endParaRPr>
          </a:p>
        </p:txBody>
      </p:sp>
      <p:sp>
        <p:nvSpPr>
          <p:cNvPr id="251" name="Google Shape;251;p35"/>
          <p:cNvSpPr txBox="1"/>
          <p:nvPr/>
        </p:nvSpPr>
        <p:spPr>
          <a:xfrm>
            <a:off x="5928900" y="1943163"/>
            <a:ext cx="2965500" cy="82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accent3"/>
                </a:solidFill>
                <a:latin typeface="Open Sans"/>
                <a:ea typeface="Open Sans"/>
                <a:cs typeface="Open Sans"/>
                <a:sym typeface="Open Sans"/>
              </a:rPr>
              <a:t>@betterallies</a:t>
            </a:r>
            <a:endParaRPr sz="2400" b="0" i="0" u="none" strike="noStrike" cap="none">
              <a:solidFill>
                <a:schemeClr val="accent3"/>
              </a:solidFill>
              <a:latin typeface="Open Sans"/>
              <a:ea typeface="Open Sans"/>
              <a:cs typeface="Open Sans"/>
              <a:sym typeface="Open Sans"/>
            </a:endParaRPr>
          </a:p>
        </p:txBody>
      </p:sp>
      <p:sp>
        <p:nvSpPr>
          <p:cNvPr id="252" name="Google Shape;252;p35"/>
          <p:cNvSpPr txBox="1"/>
          <p:nvPr/>
        </p:nvSpPr>
        <p:spPr>
          <a:xfrm>
            <a:off x="5928900" y="2769963"/>
            <a:ext cx="2965500" cy="82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accent3"/>
                </a:solidFill>
                <a:latin typeface="Open Sans"/>
                <a:ea typeface="Open Sans"/>
                <a:cs typeface="Open Sans"/>
                <a:sym typeface="Open Sans"/>
              </a:rPr>
              <a:t>@frameshiftllc</a:t>
            </a:r>
            <a:endParaRPr sz="2400" b="0" i="0" u="none" strike="noStrike" cap="none">
              <a:solidFill>
                <a:schemeClr val="accent3"/>
              </a:solidFill>
              <a:latin typeface="Open Sans"/>
              <a:ea typeface="Open Sans"/>
              <a:cs typeface="Open Sans"/>
              <a:sym typeface="Open Sans"/>
            </a:endParaRPr>
          </a:p>
        </p:txBody>
      </p:sp>
      <p:sp>
        <p:nvSpPr>
          <p:cNvPr id="253" name="Google Shape;253;p35"/>
          <p:cNvSpPr txBox="1"/>
          <p:nvPr/>
        </p:nvSpPr>
        <p:spPr>
          <a:xfrm>
            <a:off x="0" y="4128725"/>
            <a:ext cx="9144000" cy="82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accent3"/>
                </a:solidFill>
                <a:latin typeface="Open Sans"/>
                <a:ea typeface="Open Sans"/>
                <a:cs typeface="Open Sans"/>
                <a:sym typeface="Open Sans"/>
              </a:rPr>
              <a:t>Ally Skills Workshop </a:t>
            </a:r>
            <a:r>
              <a:rPr lang="en" sz="3000">
                <a:solidFill>
                  <a:schemeClr val="accent3"/>
                </a:solidFill>
                <a:latin typeface="Open Sans"/>
                <a:ea typeface="Open Sans"/>
                <a:cs typeface="Open Sans"/>
                <a:sym typeface="Open Sans"/>
              </a:rPr>
              <a:t>&amp;</a:t>
            </a:r>
            <a:r>
              <a:rPr lang="en" sz="3000" b="0" i="0" u="none" strike="noStrike" cap="none">
                <a:solidFill>
                  <a:schemeClr val="accent3"/>
                </a:solidFill>
                <a:latin typeface="Open Sans"/>
                <a:ea typeface="Open Sans"/>
                <a:cs typeface="Open Sans"/>
                <a:sym typeface="Open Sans"/>
              </a:rPr>
              <a:t> UF Ally S</a:t>
            </a:r>
            <a:r>
              <a:rPr lang="en" sz="3000">
                <a:solidFill>
                  <a:schemeClr val="accent3"/>
                </a:solidFill>
                <a:latin typeface="Open Sans"/>
                <a:ea typeface="Open Sans"/>
                <a:cs typeface="Open Sans"/>
                <a:sym typeface="Open Sans"/>
              </a:rPr>
              <a:t>kills Network (ASN)</a:t>
            </a:r>
            <a:endParaRPr sz="3000" b="0" i="0" u="none" strike="noStrike" cap="none">
              <a:solidFill>
                <a:schemeClr val="accent3"/>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6"/>
          <p:cNvSpPr txBox="1">
            <a:spLocks noGrp="1"/>
          </p:cNvSpPr>
          <p:nvPr>
            <p:ph type="title"/>
          </p:nvPr>
        </p:nvSpPr>
        <p:spPr>
          <a:xfrm>
            <a:off x="393000" y="858925"/>
            <a:ext cx="83580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 sz="7200"/>
              <a:t>Proposal: </a:t>
            </a:r>
            <a:endParaRPr sz="7200"/>
          </a:p>
          <a:p>
            <a:pPr marL="0" lvl="0" indent="0" algn="ctr" rtl="0">
              <a:lnSpc>
                <a:spcPct val="100000"/>
              </a:lnSpc>
              <a:spcBef>
                <a:spcPts val="0"/>
              </a:spcBef>
              <a:spcAft>
                <a:spcPts val="0"/>
              </a:spcAft>
              <a:buSzPts val="3600"/>
              <a:buNone/>
            </a:pPr>
            <a:r>
              <a:rPr lang="en" sz="7200"/>
              <a:t>2019 is the year to focus on ally skills</a:t>
            </a:r>
            <a:endParaRPr sz="7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Allies have more time, energy, and money</a:t>
            </a:r>
            <a:endParaRPr/>
          </a:p>
        </p:txBody>
      </p:sp>
      <p:pic>
        <p:nvPicPr>
          <p:cNvPr id="264" name="Google Shape;264;p37" descr="2743877537_18ab2644fa_o.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37652" y="1198225"/>
            <a:ext cx="3138874" cy="3219374"/>
          </a:xfrm>
          <a:prstGeom prst="rect">
            <a:avLst/>
          </a:prstGeom>
          <a:noFill/>
          <a:ln>
            <a:noFill/>
          </a:ln>
        </p:spPr>
      </p:pic>
      <p:sp>
        <p:nvSpPr>
          <p:cNvPr id="265" name="Google Shape;265;p37"/>
          <p:cNvSpPr txBox="1"/>
          <p:nvPr/>
        </p:nvSpPr>
        <p:spPr>
          <a:xfrm>
            <a:off x="2737638" y="4569025"/>
            <a:ext cx="3138900" cy="37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Open Sans"/>
                <a:ea typeface="Open Sans"/>
                <a:cs typeface="Open Sans"/>
                <a:sym typeface="Open Sans"/>
              </a:rPr>
              <a:t>CC BY Nick https://flic.kr/p/5bt6cp</a:t>
            </a:r>
            <a:endParaRPr sz="1400" b="0" i="0" u="none" strike="noStrike" cap="none">
              <a:solidFill>
                <a:schemeClr val="dk2"/>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Allies are often in the majority</a:t>
            </a:r>
            <a:endParaRPr/>
          </a:p>
        </p:txBody>
      </p:sp>
      <p:sp>
        <p:nvSpPr>
          <p:cNvPr id="271" name="Google Shape;271;p38"/>
          <p:cNvSpPr txBox="1"/>
          <p:nvPr/>
        </p:nvSpPr>
        <p:spPr>
          <a:xfrm>
            <a:off x="2479225" y="4632225"/>
            <a:ext cx="4509600" cy="69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Open Sans"/>
                <a:ea typeface="Open Sans"/>
                <a:cs typeface="Open Sans"/>
                <a:sym typeface="Open Sans"/>
              </a:rPr>
              <a:t>CC BY </a:t>
            </a:r>
            <a:r>
              <a:rPr lang="en">
                <a:solidFill>
                  <a:schemeClr val="dk2"/>
                </a:solidFill>
                <a:latin typeface="Open Sans"/>
                <a:ea typeface="Open Sans"/>
                <a:cs typeface="Open Sans"/>
                <a:sym typeface="Open Sans"/>
              </a:rPr>
              <a:t>Alk3r</a:t>
            </a:r>
            <a:r>
              <a:rPr lang="en" sz="1400" b="0" i="0" u="none" strike="noStrike" cap="none">
                <a:solidFill>
                  <a:schemeClr val="dk2"/>
                </a:solidFill>
                <a:latin typeface="Open Sans"/>
                <a:ea typeface="Open Sans"/>
                <a:cs typeface="Open Sans"/>
                <a:sym typeface="Open Sans"/>
              </a:rPr>
              <a:t> https://</a:t>
            </a:r>
            <a:r>
              <a:rPr lang="en">
                <a:solidFill>
                  <a:schemeClr val="dk2"/>
                </a:solidFill>
                <a:latin typeface="Open Sans"/>
                <a:ea typeface="Open Sans"/>
                <a:cs typeface="Open Sans"/>
                <a:sym typeface="Open Sans"/>
              </a:rPr>
              <a:t>alk3r.wordpress.com</a:t>
            </a:r>
            <a:endParaRPr sz="1400" b="0" i="0" u="none" strike="noStrike" cap="none">
              <a:solidFill>
                <a:schemeClr val="dk2"/>
              </a:solidFill>
              <a:latin typeface="Open Sans"/>
              <a:ea typeface="Open Sans"/>
              <a:cs typeface="Open Sans"/>
              <a:sym typeface="Open Sans"/>
            </a:endParaRPr>
          </a:p>
        </p:txBody>
      </p:sp>
      <p:pic>
        <p:nvPicPr>
          <p:cNvPr id="272" name="Google Shape;272;p3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479125" y="1226550"/>
            <a:ext cx="4509674" cy="3382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9"/>
          <p:cNvSpPr txBox="1">
            <a:spLocks noGrp="1"/>
          </p:cNvSpPr>
          <p:nvPr>
            <p:ph type="title"/>
          </p:nvPr>
        </p:nvSpPr>
        <p:spPr>
          <a:xfrm>
            <a:off x="311700" y="2164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Allies benefit from more power and influence and, therefore, are less likely to be harmed</a:t>
            </a:r>
            <a:endParaRPr/>
          </a:p>
        </p:txBody>
      </p:sp>
      <p:pic>
        <p:nvPicPr>
          <p:cNvPr id="278" name="Google Shape;278;p39" descr="3505729666_29a54df5fb_o.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45187" y="1621525"/>
            <a:ext cx="4453625" cy="2964000"/>
          </a:xfrm>
          <a:prstGeom prst="rect">
            <a:avLst/>
          </a:prstGeom>
          <a:noFill/>
          <a:ln>
            <a:noFill/>
          </a:ln>
        </p:spPr>
      </p:pic>
      <p:sp>
        <p:nvSpPr>
          <p:cNvPr id="279" name="Google Shape;279;p39"/>
          <p:cNvSpPr txBox="1"/>
          <p:nvPr/>
        </p:nvSpPr>
        <p:spPr>
          <a:xfrm>
            <a:off x="2612100" y="4533900"/>
            <a:ext cx="3919800" cy="69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Open Sans"/>
                <a:ea typeface="Open Sans"/>
                <a:cs typeface="Open Sans"/>
                <a:sym typeface="Open Sans"/>
              </a:rPr>
              <a:t>CC BY Chris Brown https://flic.kr/p/6kMMhW</a:t>
            </a:r>
            <a:endParaRPr sz="1400" b="0" i="0" u="none" strike="noStrike" cap="none">
              <a:solidFill>
                <a:schemeClr val="dk2"/>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This is not the Ally Skills Workshop</a:t>
            </a:r>
            <a:endParaRPr/>
          </a:p>
        </p:txBody>
      </p:sp>
      <p:sp>
        <p:nvSpPr>
          <p:cNvPr id="88" name="Google Shape;88;p15"/>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dirty="0"/>
              <a:t>The Ally Skills Workshop is 3 hours long, mostly group discussion</a:t>
            </a:r>
            <a:endParaRPr dirty="0"/>
          </a:p>
          <a:p>
            <a:pPr marL="0" lvl="0" indent="0" algn="l" rtl="0">
              <a:lnSpc>
                <a:spcPct val="115000"/>
              </a:lnSpc>
              <a:spcBef>
                <a:spcPts val="1600"/>
              </a:spcBef>
              <a:spcAft>
                <a:spcPts val="0"/>
              </a:spcAft>
              <a:buSzPts val="2400"/>
              <a:buNone/>
            </a:pPr>
            <a:r>
              <a:rPr lang="en" dirty="0"/>
              <a:t>There is an Ally Skills Workshop for students and postdocs:</a:t>
            </a:r>
            <a:endParaRPr dirty="0"/>
          </a:p>
          <a:p>
            <a:pPr marL="0" lvl="0" indent="457200" algn="l" rtl="0">
              <a:lnSpc>
                <a:spcPct val="115000"/>
              </a:lnSpc>
              <a:spcBef>
                <a:spcPts val="1600"/>
              </a:spcBef>
              <a:spcAft>
                <a:spcPts val="0"/>
              </a:spcAft>
              <a:buSzPts val="2400"/>
              <a:buNone/>
            </a:pPr>
            <a:r>
              <a:rPr lang="en" b="1" dirty="0"/>
              <a:t>October 14, 1-4 PM, in the UF Informatics Institute</a:t>
            </a:r>
            <a:endParaRPr b="1" dirty="0"/>
          </a:p>
          <a:p>
            <a:pPr marL="0" lvl="0" indent="0" algn="l" rtl="0">
              <a:lnSpc>
                <a:spcPct val="115000"/>
              </a:lnSpc>
              <a:spcBef>
                <a:spcPts val="1600"/>
              </a:spcBef>
              <a:spcAft>
                <a:spcPts val="0"/>
              </a:spcAft>
              <a:buSzPts val="2400"/>
              <a:buNone/>
            </a:pPr>
            <a:r>
              <a:rPr lang="en-US" i="1" dirty="0"/>
              <a:t>a</a:t>
            </a:r>
            <a:r>
              <a:rPr lang="en" i="1" dirty="0"/>
              <a:t>lso available as an online workshop</a:t>
            </a:r>
            <a:endParaRPr i="1" dirty="0"/>
          </a:p>
          <a:p>
            <a:pPr marL="0" lvl="0" indent="0" algn="l" rtl="0">
              <a:lnSpc>
                <a:spcPct val="115000"/>
              </a:lnSpc>
              <a:spcBef>
                <a:spcPts val="1600"/>
              </a:spcBef>
              <a:spcAft>
                <a:spcPts val="0"/>
              </a:spcAft>
              <a:buSzPts val="2400"/>
              <a:buNone/>
            </a:pPr>
            <a:r>
              <a:rPr lang="en" dirty="0"/>
              <a:t>More info here:</a:t>
            </a:r>
            <a:endParaRPr dirty="0"/>
          </a:p>
          <a:p>
            <a:pPr marL="0" lvl="0" indent="0" algn="l" rtl="0">
              <a:lnSpc>
                <a:spcPct val="115000"/>
              </a:lnSpc>
              <a:spcBef>
                <a:spcPts val="1600"/>
              </a:spcBef>
              <a:spcAft>
                <a:spcPts val="0"/>
              </a:spcAft>
              <a:buSzPts val="2400"/>
              <a:buNone/>
            </a:pPr>
            <a:r>
              <a:rPr lang="en" b="1" u="sng" dirty="0">
                <a:hlinkClick r:id="rId3"/>
              </a:rPr>
              <a:t>https://ufallyskillsnetwork.weebly.com</a:t>
            </a:r>
            <a:endParaRPr b="1" dirty="0"/>
          </a:p>
          <a:p>
            <a:pPr marL="0" lvl="0" indent="0" algn="l" rtl="0">
              <a:lnSpc>
                <a:spcPct val="115000"/>
              </a:lnSpc>
              <a:spcBef>
                <a:spcPts val="1600"/>
              </a:spcBef>
              <a:spcAft>
                <a:spcPts val="0"/>
              </a:spcAft>
              <a:buSzPts val="2400"/>
              <a:buNone/>
            </a:pPr>
            <a:r>
              <a:rPr lang="en" b="1" dirty="0"/>
              <a:t>https://frameshiftconsulting.com/ally-skills-workshop</a:t>
            </a:r>
            <a:endParaRPr b="1" dirty="0"/>
          </a:p>
          <a:p>
            <a:pPr marL="0" lvl="0" indent="0" algn="l" rtl="0">
              <a:lnSpc>
                <a:spcPct val="115000"/>
              </a:lnSpc>
              <a:spcBef>
                <a:spcPts val="1600"/>
              </a:spcBef>
              <a:spcAft>
                <a:spcPts val="0"/>
              </a:spcAft>
              <a:buSzPts val="2400"/>
              <a:buNone/>
            </a:pPr>
            <a:endParaRPr dirty="0"/>
          </a:p>
          <a:p>
            <a:pPr marL="0" lvl="0" indent="0" algn="l" rtl="0">
              <a:lnSpc>
                <a:spcPct val="115000"/>
              </a:lnSpc>
              <a:spcBef>
                <a:spcPts val="1600"/>
              </a:spcBef>
              <a:spcAft>
                <a:spcPts val="1600"/>
              </a:spcAft>
              <a:buSzPts val="2400"/>
              <a:buNone/>
            </a:pPr>
            <a:endParaRPr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311700" y="64025"/>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
                <a:solidFill>
                  <a:srgbClr val="FFFFFF"/>
                </a:solidFill>
              </a:rPr>
              <a:t>What do good ally skills look like?</a:t>
            </a:r>
            <a:endParaRPr>
              <a:solidFill>
                <a:srgbClr val="FFFFFF"/>
              </a:solidFill>
            </a:endParaRPr>
          </a:p>
        </p:txBody>
      </p:sp>
      <p:sp>
        <p:nvSpPr>
          <p:cNvPr id="285" name="Google Shape;285;p40"/>
          <p:cNvSpPr txBox="1"/>
          <p:nvPr/>
        </p:nvSpPr>
        <p:spPr>
          <a:xfrm>
            <a:off x="-1065275" y="4758100"/>
            <a:ext cx="3785100" cy="69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a:solidFill>
                  <a:schemeClr val="dk2"/>
                </a:solidFill>
                <a:latin typeface="Open Sans"/>
                <a:ea typeface="Open Sans"/>
                <a:cs typeface="Open Sans"/>
                <a:sym typeface="Open Sans"/>
              </a:rPr>
              <a:t>www.dental.ufl.edu</a:t>
            </a:r>
            <a:endParaRPr sz="1400" b="0" i="0" u="none" strike="noStrike" cap="none">
              <a:solidFill>
                <a:schemeClr val="dk2"/>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An ally self-educates</a:t>
            </a:r>
            <a:endParaRPr/>
          </a:p>
        </p:txBody>
      </p:sp>
      <p:pic>
        <p:nvPicPr>
          <p:cNvPr id="291" name="Google Shape;291;p41" descr="8548057127_94da0003d8_o.jpg"/>
          <p:cNvPicPr preferRelativeResize="0"/>
          <p:nvPr/>
        </p:nvPicPr>
        <p:blipFill rotWithShape="1">
          <a:blip r:embed="rId3">
            <a:alphaModFix/>
          </a:blip>
          <a:srcRect/>
          <a:stretch/>
        </p:blipFill>
        <p:spPr>
          <a:xfrm>
            <a:off x="2370209" y="1266325"/>
            <a:ext cx="4403592" cy="3302700"/>
          </a:xfrm>
          <a:prstGeom prst="rect">
            <a:avLst/>
          </a:prstGeom>
          <a:noFill/>
          <a:ln>
            <a:noFill/>
          </a:ln>
        </p:spPr>
      </p:pic>
      <p:sp>
        <p:nvSpPr>
          <p:cNvPr id="292" name="Google Shape;292;p41"/>
          <p:cNvSpPr txBox="1"/>
          <p:nvPr/>
        </p:nvSpPr>
        <p:spPr>
          <a:xfrm>
            <a:off x="2920950" y="4625000"/>
            <a:ext cx="3302100" cy="69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CC BY mer chau https://flic.kr/p/e2n2zi</a:t>
            </a:r>
            <a:endParaRPr sz="1400" b="0" i="0" u="none" strike="noStrike" cap="none">
              <a:solidFill>
                <a:srgbClr val="999999"/>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An ally listens</a:t>
            </a:r>
            <a:endParaRPr/>
          </a:p>
        </p:txBody>
      </p:sp>
      <p:sp>
        <p:nvSpPr>
          <p:cNvPr id="298" name="Google Shape;298;p42"/>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299" name="Google Shape;299;p42"/>
          <p:cNvSpPr txBox="1"/>
          <p:nvPr/>
        </p:nvSpPr>
        <p:spPr>
          <a:xfrm>
            <a:off x="5340463" y="4569025"/>
            <a:ext cx="2219100" cy="39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CC BY-SA Omoju Miller</a:t>
            </a:r>
            <a:endParaRPr sz="1400" b="0" i="0" u="none" strike="noStrike" cap="none">
              <a:solidFill>
                <a:srgbClr val="999999"/>
              </a:solidFill>
              <a:latin typeface="Arial"/>
              <a:ea typeface="Arial"/>
              <a:cs typeface="Arial"/>
              <a:sym typeface="Arial"/>
            </a:endParaRPr>
          </a:p>
        </p:txBody>
      </p:sp>
      <p:pic>
        <p:nvPicPr>
          <p:cNvPr id="300" name="Google Shape;300;p42" descr="Screen Shot 2016-03-02 at 8.23.14 PM.png"/>
          <p:cNvPicPr preferRelativeResize="0"/>
          <p:nvPr/>
        </p:nvPicPr>
        <p:blipFill rotWithShape="1">
          <a:blip r:embed="rId3">
            <a:alphaModFix/>
          </a:blip>
          <a:srcRect/>
          <a:stretch/>
        </p:blipFill>
        <p:spPr>
          <a:xfrm>
            <a:off x="271350" y="1266313"/>
            <a:ext cx="5619750" cy="1685925"/>
          </a:xfrm>
          <a:prstGeom prst="rect">
            <a:avLst/>
          </a:prstGeom>
          <a:noFill/>
          <a:ln>
            <a:noFill/>
          </a:ln>
        </p:spPr>
      </p:pic>
      <p:pic>
        <p:nvPicPr>
          <p:cNvPr id="301" name="Google Shape;301;p42" descr="BziOZgoCMAAnVXr.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43425" y="2708925"/>
            <a:ext cx="3813176" cy="1801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An ally gives credit</a:t>
            </a:r>
            <a:endParaRPr/>
          </a:p>
        </p:txBody>
      </p:sp>
      <p:sp>
        <p:nvSpPr>
          <p:cNvPr id="307" name="Google Shape;307;p43"/>
          <p:cNvSpPr txBox="1">
            <a:spLocks noGrp="1"/>
          </p:cNvSpPr>
          <p:nvPr>
            <p:ph type="body" idx="1"/>
          </p:nvPr>
        </p:nvSpPr>
        <p:spPr>
          <a:xfrm>
            <a:off x="311700" y="1266325"/>
            <a:ext cx="4572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t>Women get less credit for co-authoring</a:t>
            </a:r>
            <a:endParaRPr dirty="0"/>
          </a:p>
          <a:p>
            <a:pPr marL="0" lvl="0" indent="0" algn="l" rtl="0">
              <a:lnSpc>
                <a:spcPct val="115000"/>
              </a:lnSpc>
              <a:spcBef>
                <a:spcPts val="1600"/>
              </a:spcBef>
              <a:spcAft>
                <a:spcPts val="0"/>
              </a:spcAft>
              <a:buSzPts val="1800"/>
              <a:buNone/>
            </a:pPr>
            <a:r>
              <a:rPr lang="en" dirty="0"/>
              <a:t>Example: Whenever possible, credit legal scholar </a:t>
            </a:r>
            <a:r>
              <a:rPr lang="en" b="1" dirty="0"/>
              <a:t>Kimberlé Crenshaw</a:t>
            </a:r>
            <a:r>
              <a:rPr lang="en" dirty="0"/>
              <a:t> by name when using the term "intersectionality" (the concept that people can be subject to multiple, overlapping forms of oppression, which interact and intersect with each other)</a:t>
            </a:r>
            <a:endParaRPr dirty="0"/>
          </a:p>
        </p:txBody>
      </p:sp>
      <p:pic>
        <p:nvPicPr>
          <p:cNvPr id="308" name="Google Shape;308;p43" descr="maxresdefault.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29425" y="542475"/>
            <a:ext cx="3359876" cy="4058550"/>
          </a:xfrm>
          <a:prstGeom prst="rect">
            <a:avLst/>
          </a:prstGeom>
          <a:noFill/>
          <a:ln>
            <a:noFill/>
          </a:ln>
        </p:spPr>
      </p:pic>
      <p:sp>
        <p:nvSpPr>
          <p:cNvPr id="2" name="Rectangle 1"/>
          <p:cNvSpPr/>
          <p:nvPr/>
        </p:nvSpPr>
        <p:spPr>
          <a:xfrm>
            <a:off x="-32659" y="4780900"/>
            <a:ext cx="8605157" cy="304699"/>
          </a:xfrm>
          <a:prstGeom prst="rect">
            <a:avLst/>
          </a:prstGeom>
        </p:spPr>
        <p:txBody>
          <a:bodyPr wrap="square">
            <a:spAutoFit/>
          </a:bodyPr>
          <a:lstStyle/>
          <a:p>
            <a:pPr lvl="0">
              <a:lnSpc>
                <a:spcPct val="115000"/>
              </a:lnSpc>
              <a:spcBef>
                <a:spcPts val="1600"/>
              </a:spcBef>
              <a:buSzPts val="1800"/>
            </a:pPr>
            <a:r>
              <a:rPr lang="en-US" sz="1200" dirty="0">
                <a:solidFill>
                  <a:schemeClr val="accent5">
                    <a:lumMod val="75000"/>
                  </a:schemeClr>
                </a:solidFill>
                <a:latin typeface="Open Sans" panose="020B0604020202020204" charset="0"/>
                <a:ea typeface="Open Sans" panose="020B0604020202020204" charset="0"/>
                <a:cs typeface="Open Sans" panose="020B0604020202020204" charset="0"/>
              </a:rPr>
              <a:t>http://scholar.harvard.edu/sarsons/publications/note-gender-differences-recognition-group-work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An ally asks for consent when possible</a:t>
            </a:r>
            <a:endParaRPr/>
          </a:p>
        </p:txBody>
      </p:sp>
      <p:pic>
        <p:nvPicPr>
          <p:cNvPr id="314" name="Google Shape;314;p44"/>
          <p:cNvPicPr preferRelativeResize="0"/>
          <p:nvPr/>
        </p:nvPicPr>
        <p:blipFill>
          <a:blip r:embed="rId3">
            <a:alphaModFix/>
          </a:blip>
          <a:stretch>
            <a:fillRect/>
          </a:stretch>
        </p:blipFill>
        <p:spPr>
          <a:xfrm>
            <a:off x="1260750" y="1366050"/>
            <a:ext cx="6622501" cy="33216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5"/>
          <p:cNvSpPr txBox="1">
            <a:spLocks noGrp="1"/>
          </p:cNvSpPr>
          <p:nvPr>
            <p:ph type="title"/>
          </p:nvPr>
        </p:nvSpPr>
        <p:spPr>
          <a:xfrm>
            <a:off x="311700" y="64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An ally keeps the focus on marginalized people</a:t>
            </a:r>
            <a:endParaRPr dirty="0"/>
          </a:p>
        </p:txBody>
      </p:sp>
      <p:pic>
        <p:nvPicPr>
          <p:cNvPr id="320" name="Google Shape;320;p45" descr="Screen Shot 2016-05-17 at 5.58.35 PM.png"/>
          <p:cNvPicPr preferRelativeResize="0"/>
          <p:nvPr/>
        </p:nvPicPr>
        <p:blipFill rotWithShape="1">
          <a:blip r:embed="rId3">
            <a:alphaModFix/>
          </a:blip>
          <a:srcRect/>
          <a:stretch/>
        </p:blipFill>
        <p:spPr>
          <a:xfrm>
            <a:off x="1448300" y="690800"/>
            <a:ext cx="6247400" cy="42557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An ally speaks up &amp; draws fire</a:t>
            </a:r>
            <a:endParaRPr/>
          </a:p>
        </p:txBody>
      </p:sp>
      <p:pic>
        <p:nvPicPr>
          <p:cNvPr id="326" name="Google Shape;326;p46" descr="Screen Shot 2016-08-01 at 5.11.20 PM.png"/>
          <p:cNvPicPr preferRelativeResize="0"/>
          <p:nvPr/>
        </p:nvPicPr>
        <p:blipFill rotWithShape="1">
          <a:blip r:embed="rId3">
            <a:alphaModFix/>
          </a:blip>
          <a:srcRect/>
          <a:stretch/>
        </p:blipFill>
        <p:spPr>
          <a:xfrm>
            <a:off x="1695450" y="1200150"/>
            <a:ext cx="5753100" cy="1771650"/>
          </a:xfrm>
          <a:prstGeom prst="rect">
            <a:avLst/>
          </a:prstGeom>
          <a:noFill/>
          <a:ln>
            <a:noFill/>
          </a:ln>
        </p:spPr>
      </p:pic>
      <p:pic>
        <p:nvPicPr>
          <p:cNvPr id="327" name="Google Shape;327;p46" descr="Screen Shot 2016-08-01 at 5.11.48 PM.png"/>
          <p:cNvPicPr preferRelativeResize="0"/>
          <p:nvPr/>
        </p:nvPicPr>
        <p:blipFill rotWithShape="1">
          <a:blip r:embed="rId4">
            <a:alphaModFix/>
          </a:blip>
          <a:srcRect/>
          <a:stretch/>
        </p:blipFill>
        <p:spPr>
          <a:xfrm>
            <a:off x="1733550" y="2971800"/>
            <a:ext cx="5676900" cy="1752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An ally uses their energy wisely</a:t>
            </a:r>
            <a:endParaRPr/>
          </a:p>
        </p:txBody>
      </p:sp>
      <p:sp>
        <p:nvSpPr>
          <p:cNvPr id="333" name="Google Shape;333;p4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solidFill>
                <a:srgbClr val="695D46"/>
              </a:solidFill>
            </a:endParaRPr>
          </a:p>
          <a:p>
            <a:pPr marL="0" lvl="0" indent="0" algn="l" rtl="0">
              <a:lnSpc>
                <a:spcPct val="115000"/>
              </a:lnSpc>
              <a:spcBef>
                <a:spcPts val="0"/>
              </a:spcBef>
              <a:spcAft>
                <a:spcPts val="1600"/>
              </a:spcAft>
              <a:buSzPts val="1800"/>
              <a:buNone/>
            </a:pPr>
            <a:endParaRPr/>
          </a:p>
        </p:txBody>
      </p:sp>
      <p:pic>
        <p:nvPicPr>
          <p:cNvPr id="334" name="Google Shape;334;p47" descr="Screen Shot 2016-03-30 at 11.36.19 AM.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22900" y="1381025"/>
            <a:ext cx="3498200" cy="31436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Charles’ Rules of Argument</a:t>
            </a:r>
            <a:endParaRPr/>
          </a:p>
          <a:p>
            <a:pPr marL="0" lvl="0" indent="0" algn="l" rtl="0">
              <a:lnSpc>
                <a:spcPct val="100000"/>
              </a:lnSpc>
              <a:spcBef>
                <a:spcPts val="0"/>
              </a:spcBef>
              <a:spcAft>
                <a:spcPts val="0"/>
              </a:spcAft>
              <a:buSzPts val="3600"/>
              <a:buNone/>
            </a:pPr>
            <a:endParaRPr/>
          </a:p>
        </p:txBody>
      </p:sp>
      <p:sp>
        <p:nvSpPr>
          <p:cNvPr id="340" name="Google Shape;340;p48"/>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695D46"/>
              </a:buClr>
              <a:buSzPts val="2400"/>
              <a:buAutoNum type="arabicPeriod"/>
            </a:pPr>
            <a:r>
              <a:rPr lang="en" sz="2400">
                <a:solidFill>
                  <a:srgbClr val="695D46"/>
                </a:solidFill>
              </a:rPr>
              <a:t>Don't go looking for an argument</a:t>
            </a:r>
            <a:endParaRPr sz="2400">
              <a:solidFill>
                <a:srgbClr val="695D46"/>
              </a:solidFill>
            </a:endParaRPr>
          </a:p>
          <a:p>
            <a:pPr marL="457200" lvl="0" indent="-381000" algn="l" rtl="0">
              <a:lnSpc>
                <a:spcPct val="115000"/>
              </a:lnSpc>
              <a:spcBef>
                <a:spcPts val="0"/>
              </a:spcBef>
              <a:spcAft>
                <a:spcPts val="0"/>
              </a:spcAft>
              <a:buClr>
                <a:srgbClr val="695D46"/>
              </a:buClr>
              <a:buSzPts val="2400"/>
              <a:buAutoNum type="arabicPeriod"/>
            </a:pPr>
            <a:r>
              <a:rPr lang="en" sz="2400">
                <a:solidFill>
                  <a:srgbClr val="695D46"/>
                </a:solidFill>
              </a:rPr>
              <a:t>State your position once, speaking to the audience</a:t>
            </a:r>
            <a:endParaRPr sz="2400">
              <a:solidFill>
                <a:srgbClr val="695D46"/>
              </a:solidFill>
            </a:endParaRPr>
          </a:p>
          <a:p>
            <a:pPr marL="457200" lvl="0" indent="-381000" algn="l" rtl="0">
              <a:lnSpc>
                <a:spcPct val="115000"/>
              </a:lnSpc>
              <a:spcBef>
                <a:spcPts val="0"/>
              </a:spcBef>
              <a:spcAft>
                <a:spcPts val="0"/>
              </a:spcAft>
              <a:buClr>
                <a:srgbClr val="695D46"/>
              </a:buClr>
              <a:buSzPts val="2400"/>
              <a:buAutoNum type="arabicPeriod"/>
            </a:pPr>
            <a:r>
              <a:rPr lang="en" sz="2400">
                <a:solidFill>
                  <a:srgbClr val="695D46"/>
                </a:solidFill>
              </a:rPr>
              <a:t>Wait for absurd replies</a:t>
            </a:r>
            <a:endParaRPr sz="2400">
              <a:solidFill>
                <a:srgbClr val="695D46"/>
              </a:solidFill>
            </a:endParaRPr>
          </a:p>
          <a:p>
            <a:pPr marL="457200" lvl="0" indent="-381000" algn="l" rtl="0">
              <a:lnSpc>
                <a:spcPct val="115000"/>
              </a:lnSpc>
              <a:spcBef>
                <a:spcPts val="0"/>
              </a:spcBef>
              <a:spcAft>
                <a:spcPts val="0"/>
              </a:spcAft>
              <a:buClr>
                <a:srgbClr val="695D46"/>
              </a:buClr>
              <a:buSzPts val="2400"/>
              <a:buAutoNum type="arabicPeriod"/>
            </a:pPr>
            <a:r>
              <a:rPr lang="en" sz="2400">
                <a:solidFill>
                  <a:srgbClr val="695D46"/>
                </a:solidFill>
              </a:rPr>
              <a:t>Reply one more time to correct any misunderstandings of your first statement</a:t>
            </a:r>
            <a:endParaRPr sz="2400">
              <a:solidFill>
                <a:srgbClr val="695D46"/>
              </a:solidFill>
            </a:endParaRPr>
          </a:p>
          <a:p>
            <a:pPr marL="457200" lvl="0" indent="-381000" algn="l" rtl="0">
              <a:lnSpc>
                <a:spcPct val="115000"/>
              </a:lnSpc>
              <a:spcBef>
                <a:spcPts val="0"/>
              </a:spcBef>
              <a:spcAft>
                <a:spcPts val="0"/>
              </a:spcAft>
              <a:buClr>
                <a:srgbClr val="695D46"/>
              </a:buClr>
              <a:buSzPts val="2400"/>
              <a:buAutoNum type="arabicPeriod"/>
            </a:pPr>
            <a:r>
              <a:rPr lang="en" sz="2400">
                <a:solidFill>
                  <a:srgbClr val="695D46"/>
                </a:solidFill>
              </a:rPr>
              <a:t>Do not reply again</a:t>
            </a:r>
            <a:endParaRPr sz="2400">
              <a:solidFill>
                <a:srgbClr val="695D46"/>
              </a:solidFill>
            </a:endParaRPr>
          </a:p>
          <a:p>
            <a:pPr marL="457200" lvl="0" indent="-381000" algn="l" rtl="0">
              <a:lnSpc>
                <a:spcPct val="115000"/>
              </a:lnSpc>
              <a:spcBef>
                <a:spcPts val="0"/>
              </a:spcBef>
              <a:spcAft>
                <a:spcPts val="0"/>
              </a:spcAft>
              <a:buClr>
                <a:srgbClr val="695D46"/>
              </a:buClr>
              <a:buSzPts val="2400"/>
              <a:buAutoNum type="arabicPeriod"/>
            </a:pPr>
            <a:r>
              <a:rPr lang="en" sz="2400">
                <a:solidFill>
                  <a:srgbClr val="695D46"/>
                </a:solidFill>
              </a:rPr>
              <a:t>Spend time doing something fun instead</a:t>
            </a:r>
            <a:endParaRPr sz="2400">
              <a:solidFill>
                <a:srgbClr val="695D46"/>
              </a:solidFill>
            </a:endParaRPr>
          </a:p>
          <a:p>
            <a:pPr marL="0" lvl="0" indent="0" algn="l" rtl="0">
              <a:lnSpc>
                <a:spcPct val="115000"/>
              </a:lnSpc>
              <a:spcBef>
                <a:spcPts val="0"/>
              </a:spcBef>
              <a:spcAft>
                <a:spcPts val="0"/>
              </a:spcAft>
              <a:buSzPts val="1800"/>
              <a:buNone/>
            </a:pPr>
            <a:endParaRPr>
              <a:solidFill>
                <a:srgbClr val="695D46"/>
              </a:solidFill>
            </a:endParaRPr>
          </a:p>
          <a:p>
            <a:pPr marL="0" lvl="0" indent="0" algn="l" rtl="0">
              <a:lnSpc>
                <a:spcPct val="115000"/>
              </a:lnSpc>
              <a:spcBef>
                <a:spcPts val="0"/>
              </a:spcBef>
              <a:spcAft>
                <a:spcPts val="0"/>
              </a:spcAft>
              <a:buSzPts val="1800"/>
              <a:buNone/>
            </a:pPr>
            <a:r>
              <a:rPr lang="en">
                <a:solidFill>
                  <a:srgbClr val="695D46"/>
                </a:solidFill>
              </a:rPr>
              <a:t>http://geekfeminism.wikia.com/wiki/Charles%27_Rules_of_Argument</a:t>
            </a:r>
            <a:endParaRPr>
              <a:solidFill>
                <a:srgbClr val="695D46"/>
              </a:solidFill>
            </a:endParaRPr>
          </a:p>
          <a:p>
            <a:pPr marL="0" lvl="0" indent="0" algn="l" rtl="0">
              <a:lnSpc>
                <a:spcPct val="115000"/>
              </a:lnSpc>
              <a:spcBef>
                <a:spcPts val="0"/>
              </a:spcBef>
              <a:spcAft>
                <a:spcPts val="1600"/>
              </a:spcAft>
              <a:buSzPts val="180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An ally spends money</a:t>
            </a:r>
            <a:endParaRPr/>
          </a:p>
        </p:txBody>
      </p:sp>
      <p:sp>
        <p:nvSpPr>
          <p:cNvPr id="346" name="Google Shape;346;p49"/>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347" name="Google Shape;347;p49" descr="17353393689_4d070f8fa4_k.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84501" y="1300550"/>
            <a:ext cx="4852577" cy="3234251"/>
          </a:xfrm>
          <a:prstGeom prst="rect">
            <a:avLst/>
          </a:prstGeom>
          <a:noFill/>
          <a:ln>
            <a:noFill/>
          </a:ln>
        </p:spPr>
      </p:pic>
      <p:sp>
        <p:nvSpPr>
          <p:cNvPr id="348" name="Google Shape;348;p49"/>
          <p:cNvSpPr txBox="1"/>
          <p:nvPr/>
        </p:nvSpPr>
        <p:spPr>
          <a:xfrm>
            <a:off x="2175138" y="4625000"/>
            <a:ext cx="4671300" cy="69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Open Sans"/>
                <a:ea typeface="Open Sans"/>
                <a:cs typeface="Open Sans"/>
                <a:sym typeface="Open Sans"/>
              </a:rPr>
              <a:t>CC BY-SA Japanexperterna.se https://flic.kr/p/srsFmV</a:t>
            </a:r>
            <a:endParaRPr sz="1400" b="0" i="0" u="none" strike="noStrike" cap="none">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4D4B-9938-1249-8643-AE47E34BE26E}"/>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936C9523-A7DC-1F43-940E-BB7958A58075}"/>
              </a:ext>
            </a:extLst>
          </p:cNvPr>
          <p:cNvSpPr>
            <a:spLocks noGrp="1"/>
          </p:cNvSpPr>
          <p:nvPr>
            <p:ph type="body" idx="1"/>
          </p:nvPr>
        </p:nvSpPr>
        <p:spPr/>
        <p:txBody>
          <a:bodyPr/>
          <a:lstStyle/>
          <a:p>
            <a:pPr marL="114300" indent="0" algn="ctr">
              <a:buNone/>
            </a:pPr>
            <a:endParaRPr lang="en-US" sz="4000" b="1" dirty="0"/>
          </a:p>
          <a:p>
            <a:pPr marL="114300" indent="0" algn="ctr">
              <a:buNone/>
            </a:pPr>
            <a:r>
              <a:rPr lang="en-US" sz="4000" b="1" dirty="0"/>
              <a:t>[link to google form for anonymized questions]</a:t>
            </a:r>
            <a:endParaRPr lang="en-US" sz="4000" dirty="0"/>
          </a:p>
        </p:txBody>
      </p:sp>
    </p:spTree>
    <p:extLst>
      <p:ext uri="{BB962C8B-B14F-4D97-AF65-F5344CB8AC3E}">
        <p14:creationId xmlns:p14="http://schemas.microsoft.com/office/powerpoint/2010/main" val="3573178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0"/>
          <p:cNvSpPr txBox="1">
            <a:spLocks noGrp="1"/>
          </p:cNvSpPr>
          <p:nvPr>
            <p:ph type="title"/>
          </p:nvPr>
        </p:nvSpPr>
        <p:spPr>
          <a:xfrm>
            <a:off x="311700" y="1402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An ally uses their social capital</a:t>
            </a:r>
            <a:endParaRPr/>
          </a:p>
        </p:txBody>
      </p:sp>
      <p:pic>
        <p:nvPicPr>
          <p:cNvPr id="354" name="Google Shape;354;p50"/>
          <p:cNvPicPr preferRelativeResize="0"/>
          <p:nvPr/>
        </p:nvPicPr>
        <p:blipFill rotWithShape="1">
          <a:blip r:embed="rId3">
            <a:alphaModFix/>
          </a:blip>
          <a:srcRect/>
          <a:stretch/>
        </p:blipFill>
        <p:spPr>
          <a:xfrm>
            <a:off x="2305963" y="935175"/>
            <a:ext cx="4532076" cy="3717425"/>
          </a:xfrm>
          <a:prstGeom prst="rect">
            <a:avLst/>
          </a:prstGeom>
          <a:noFill/>
          <a:ln>
            <a:noFill/>
          </a:ln>
        </p:spPr>
      </p:pic>
      <p:sp>
        <p:nvSpPr>
          <p:cNvPr id="355" name="Google Shape;355;p50"/>
          <p:cNvSpPr txBox="1"/>
          <p:nvPr/>
        </p:nvSpPr>
        <p:spPr>
          <a:xfrm>
            <a:off x="381000" y="4569025"/>
            <a:ext cx="8382000" cy="495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Open Sans"/>
                <a:ea typeface="Open Sans"/>
                <a:cs typeface="Open Sans"/>
                <a:sym typeface="Open Sans"/>
              </a:rPr>
              <a:t>CC-BY-SA Daniel Tenerife https://commons.wikimedia.org/wiki/File:Social_Red.jpg</a:t>
            </a:r>
            <a:endParaRPr sz="1400" b="0" i="0" u="none" strike="noStrike" cap="none">
              <a:solidFill>
                <a:schemeClr val="dk2"/>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An ally acts even when it’s uncomfortable</a:t>
            </a:r>
            <a:endParaRPr/>
          </a:p>
        </p:txBody>
      </p:sp>
      <p:sp>
        <p:nvSpPr>
          <p:cNvPr id="361" name="Google Shape;361;p5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362" name="Google Shape;362;p51" descr="5637773582_d2a7179c8a_o.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65563" y="1288650"/>
            <a:ext cx="5212874" cy="3258050"/>
          </a:xfrm>
          <a:prstGeom prst="rect">
            <a:avLst/>
          </a:prstGeom>
          <a:noFill/>
          <a:ln>
            <a:noFill/>
          </a:ln>
        </p:spPr>
      </p:pic>
      <p:sp>
        <p:nvSpPr>
          <p:cNvPr id="363" name="Google Shape;363;p51"/>
          <p:cNvSpPr txBox="1"/>
          <p:nvPr/>
        </p:nvSpPr>
        <p:spPr>
          <a:xfrm>
            <a:off x="2627550" y="4569025"/>
            <a:ext cx="3888900" cy="69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Open Sans"/>
                <a:ea typeface="Open Sans"/>
                <a:cs typeface="Open Sans"/>
                <a:sym typeface="Open Sans"/>
              </a:rPr>
              <a:t>CC BY Philip Bump https://flic.kr/p/9Ac4EN</a:t>
            </a:r>
            <a:endParaRPr sz="1400" b="0" i="0" u="none" strike="noStrike" cap="none">
              <a:solidFill>
                <a:srgbClr val="999999"/>
              </a:solidFill>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2"/>
          <p:cNvSpPr txBox="1">
            <a:spLocks noGrp="1"/>
          </p:cNvSpPr>
          <p:nvPr>
            <p:ph type="title"/>
          </p:nvPr>
        </p:nvSpPr>
        <p:spPr>
          <a:xfrm>
            <a:off x="311700" y="2926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An ally sacrifices personal gain</a:t>
            </a:r>
            <a:endParaRPr/>
          </a:p>
        </p:txBody>
      </p:sp>
      <p:pic>
        <p:nvPicPr>
          <p:cNvPr id="369" name="Google Shape;369;p52" descr="5477645901_a3af8efa10_b.jpg"/>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1711854" y="1092487"/>
            <a:ext cx="5720292" cy="3590438"/>
          </a:xfrm>
          <a:prstGeom prst="rect">
            <a:avLst/>
          </a:prstGeom>
          <a:noFill/>
          <a:ln>
            <a:noFill/>
          </a:ln>
        </p:spPr>
      </p:pic>
      <p:sp>
        <p:nvSpPr>
          <p:cNvPr id="370" name="Google Shape;370;p52"/>
          <p:cNvSpPr txBox="1"/>
          <p:nvPr/>
        </p:nvSpPr>
        <p:spPr>
          <a:xfrm>
            <a:off x="2788350" y="4682925"/>
            <a:ext cx="3567300" cy="69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999999"/>
                </a:solidFill>
                <a:latin typeface="Open Sans"/>
                <a:ea typeface="Open Sans"/>
                <a:cs typeface="Open Sans"/>
                <a:sym typeface="Open Sans"/>
              </a:rPr>
              <a:t>CC BY kris krüg https://flic.kr/p/9m3nhH</a:t>
            </a:r>
            <a:endParaRPr sz="1400" b="0" i="0" u="none" strike="noStrike" cap="none" dirty="0">
              <a:solidFill>
                <a:srgbClr val="999999"/>
              </a:solidFill>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An ally follows leaders from marginalized groups</a:t>
            </a:r>
            <a:endParaRPr/>
          </a:p>
        </p:txBody>
      </p:sp>
      <p:pic>
        <p:nvPicPr>
          <p:cNvPr id="376" name="Google Shape;376;p53" descr="13930659267_fe01363081_k.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59712" y="1324925"/>
            <a:ext cx="4624573" cy="3082300"/>
          </a:xfrm>
          <a:prstGeom prst="rect">
            <a:avLst/>
          </a:prstGeom>
          <a:noFill/>
          <a:ln>
            <a:noFill/>
          </a:ln>
        </p:spPr>
      </p:pic>
      <p:sp>
        <p:nvSpPr>
          <p:cNvPr id="377" name="Google Shape;377;p53"/>
          <p:cNvSpPr txBox="1"/>
          <p:nvPr/>
        </p:nvSpPr>
        <p:spPr>
          <a:xfrm>
            <a:off x="2772738" y="4569025"/>
            <a:ext cx="3598500" cy="69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Open Sans"/>
                <a:ea typeface="Open Sans"/>
                <a:cs typeface="Open Sans"/>
                <a:sym typeface="Open Sans"/>
              </a:rPr>
              <a:t>CC BY Tim Green https://flic.kr/p/ne1gEt</a:t>
            </a:r>
            <a:endParaRPr sz="1400" b="0" i="0" u="none" strike="noStrike" cap="none">
              <a:solidFill>
                <a:srgbClr val="999999"/>
              </a:solidFill>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4"/>
          <p:cNvSpPr txBox="1">
            <a:spLocks noGrp="1"/>
          </p:cNvSpPr>
          <p:nvPr>
            <p:ph type="title"/>
          </p:nvPr>
        </p:nvSpPr>
        <p:spPr>
          <a:xfrm>
            <a:off x="311700" y="1304850"/>
            <a:ext cx="8520600" cy="1538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0"/>
              <a:buNone/>
            </a:pPr>
            <a:r>
              <a:rPr lang="en" sz="6000"/>
              <a:t>"Nothing about us without us"</a:t>
            </a:r>
            <a:endParaRPr sz="6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An ally makes mistakes--and apologizes</a:t>
            </a:r>
            <a:endParaRPr/>
          </a:p>
        </p:txBody>
      </p:sp>
      <p:pic>
        <p:nvPicPr>
          <p:cNvPr id="388" name="Google Shape;388;p55" descr="5299579966_3a4453b2ab_o.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38063" y="1266325"/>
            <a:ext cx="6667882" cy="3302699"/>
          </a:xfrm>
          <a:prstGeom prst="rect">
            <a:avLst/>
          </a:prstGeom>
          <a:noFill/>
          <a:ln>
            <a:noFill/>
          </a:ln>
        </p:spPr>
      </p:pic>
      <p:sp>
        <p:nvSpPr>
          <p:cNvPr id="389" name="Google Shape;389;p55"/>
          <p:cNvSpPr txBox="1"/>
          <p:nvPr/>
        </p:nvSpPr>
        <p:spPr>
          <a:xfrm>
            <a:off x="2954250" y="4569025"/>
            <a:ext cx="3235500" cy="69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Open Sans"/>
                <a:ea typeface="Open Sans"/>
                <a:cs typeface="Open Sans"/>
                <a:sym typeface="Open Sans"/>
              </a:rPr>
              <a:t>CC BY butupa https://flic.kr/p/95iJuo</a:t>
            </a:r>
            <a:endParaRPr sz="1400" b="0" i="0" u="none" strike="noStrike" cap="none">
              <a:solidFill>
                <a:srgbClr val="999999"/>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6"/>
          <p:cNvSpPr txBox="1">
            <a:spLocks noGrp="1"/>
          </p:cNvSpPr>
          <p:nvPr>
            <p:ph type="title"/>
          </p:nvPr>
        </p:nvSpPr>
        <p:spPr>
          <a:xfrm>
            <a:off x="311700" y="2164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In conclusion:</a:t>
            </a:r>
            <a:endParaRPr/>
          </a:p>
        </p:txBody>
      </p:sp>
      <p:sp>
        <p:nvSpPr>
          <p:cNvPr id="395" name="Google Shape;395;p56"/>
          <p:cNvSpPr txBox="1">
            <a:spLocks noGrp="1"/>
          </p:cNvSpPr>
          <p:nvPr>
            <p:ph type="body" idx="1"/>
          </p:nvPr>
        </p:nvSpPr>
        <p:spPr>
          <a:xfrm>
            <a:off x="311700" y="9238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400" dirty="0"/>
              <a:t>Most diversity and inclusion efforts focus on marginalized people</a:t>
            </a:r>
            <a:endParaRPr sz="2400" dirty="0"/>
          </a:p>
          <a:p>
            <a:pPr marL="0" lvl="0" indent="0" algn="l" rtl="0">
              <a:lnSpc>
                <a:spcPct val="115000"/>
              </a:lnSpc>
              <a:spcBef>
                <a:spcPts val="1600"/>
              </a:spcBef>
              <a:spcAft>
                <a:spcPts val="0"/>
              </a:spcAft>
              <a:buSzPts val="1800"/>
              <a:buNone/>
            </a:pPr>
            <a:r>
              <a:rPr lang="en" sz="2400" dirty="0"/>
              <a:t>BUT ... marginalized people have less time, energy, power, and influence</a:t>
            </a:r>
            <a:endParaRPr sz="2400" dirty="0"/>
          </a:p>
          <a:p>
            <a:pPr marL="0" lvl="0" indent="0" algn="l" rtl="0">
              <a:lnSpc>
                <a:spcPct val="115000"/>
              </a:lnSpc>
              <a:spcBef>
                <a:spcPts val="1600"/>
              </a:spcBef>
              <a:spcAft>
                <a:spcPts val="0"/>
              </a:spcAft>
              <a:buSzPts val="1800"/>
              <a:buNone/>
            </a:pPr>
            <a:r>
              <a:rPr lang="en" sz="2400" dirty="0"/>
              <a:t>however ... allies have more ability to make change</a:t>
            </a:r>
            <a:endParaRPr sz="2400" dirty="0"/>
          </a:p>
          <a:p>
            <a:pPr marL="0" lvl="0" indent="0" algn="l" rtl="0">
              <a:lnSpc>
                <a:spcPct val="115000"/>
              </a:lnSpc>
              <a:spcBef>
                <a:spcPts val="1600"/>
              </a:spcBef>
              <a:spcAft>
                <a:spcPts val="0"/>
              </a:spcAft>
              <a:buSzPts val="1800"/>
              <a:buNone/>
            </a:pPr>
            <a:r>
              <a:rPr lang="en-US" sz="2400" dirty="0"/>
              <a:t>and … </a:t>
            </a:r>
            <a:r>
              <a:rPr lang="en" sz="2400" dirty="0"/>
              <a:t>Ally skills can be learned</a:t>
            </a:r>
            <a:endParaRPr sz="2400" dirty="0"/>
          </a:p>
          <a:p>
            <a:pPr marL="0" lvl="0" indent="0" algn="ctr" rtl="0">
              <a:lnSpc>
                <a:spcPct val="115000"/>
              </a:lnSpc>
              <a:spcBef>
                <a:spcPts val="1600"/>
              </a:spcBef>
              <a:spcAft>
                <a:spcPts val="1600"/>
              </a:spcAft>
              <a:buSzPts val="1800"/>
              <a:buNone/>
            </a:pPr>
            <a:r>
              <a:rPr lang="en" sz="3000" b="1" dirty="0"/>
              <a:t>Let’s focus on ally skills</a:t>
            </a:r>
            <a:endParaRPr sz="30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7"/>
          <p:cNvSpPr txBox="1">
            <a:spLocks noGrp="1"/>
          </p:cNvSpPr>
          <p:nvPr>
            <p:ph type="title"/>
          </p:nvPr>
        </p:nvSpPr>
        <p:spPr>
          <a:xfrm>
            <a:off x="193100" y="5212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sz="4800"/>
              <a:t>How to learn ally skills?</a:t>
            </a:r>
            <a:endParaRPr sz="4800"/>
          </a:p>
        </p:txBody>
      </p:sp>
      <p:sp>
        <p:nvSpPr>
          <p:cNvPr id="401" name="Google Shape;401;p57"/>
          <p:cNvSpPr txBox="1">
            <a:spLocks noGrp="1"/>
          </p:cNvSpPr>
          <p:nvPr>
            <p:ph type="body" idx="1"/>
          </p:nvPr>
        </p:nvSpPr>
        <p:spPr>
          <a:xfrm>
            <a:off x="0" y="1829600"/>
            <a:ext cx="6038700" cy="28395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sz="2400"/>
              <a:t>Take the Ally Skills Workshop</a:t>
            </a:r>
            <a:endParaRPr sz="2400"/>
          </a:p>
          <a:p>
            <a:pPr marL="457200" lvl="0" indent="-381000" algn="l" rtl="0">
              <a:spcBef>
                <a:spcPts val="0"/>
              </a:spcBef>
              <a:spcAft>
                <a:spcPts val="0"/>
              </a:spcAft>
              <a:buSzPts val="2400"/>
              <a:buChar char="●"/>
            </a:pPr>
            <a:r>
              <a:rPr lang="en" sz="2400"/>
              <a:t>Come to Ally Skills Network meetings, held monthly</a:t>
            </a:r>
            <a:endParaRPr sz="2400"/>
          </a:p>
          <a:p>
            <a:pPr marL="457200" lvl="0" indent="-381000" algn="l" rtl="0">
              <a:lnSpc>
                <a:spcPct val="115000"/>
              </a:lnSpc>
              <a:spcBef>
                <a:spcPts val="0"/>
              </a:spcBef>
              <a:spcAft>
                <a:spcPts val="0"/>
              </a:spcAft>
              <a:buSzPts val="2400"/>
              <a:buChar char="●"/>
            </a:pPr>
            <a:r>
              <a:rPr lang="en" sz="2400"/>
              <a:t>Follow </a:t>
            </a:r>
            <a:r>
              <a:rPr lang="en" sz="2400" b="1">
                <a:solidFill>
                  <a:schemeClr val="hlink"/>
                </a:solidFill>
                <a:uFill>
                  <a:noFill/>
                </a:uFill>
                <a:hlinkClick r:id="rId3"/>
              </a:rPr>
              <a:t>@frameshiftllc</a:t>
            </a:r>
            <a:endParaRPr sz="2400"/>
          </a:p>
          <a:p>
            <a:pPr marL="457200" lvl="0" indent="-381000" algn="l" rtl="0">
              <a:lnSpc>
                <a:spcPct val="115000"/>
              </a:lnSpc>
              <a:spcBef>
                <a:spcPts val="0"/>
              </a:spcBef>
              <a:spcAft>
                <a:spcPts val="0"/>
              </a:spcAft>
              <a:buSzPts val="2400"/>
              <a:buChar char="●"/>
            </a:pPr>
            <a:r>
              <a:rPr lang="en" sz="2400"/>
              <a:t>Subscribe to Dear Ally Skills Teacher </a:t>
            </a:r>
            <a:r>
              <a:rPr lang="en" sz="2400" u="sng">
                <a:solidFill>
                  <a:schemeClr val="hlink"/>
                </a:solidFill>
                <a:hlinkClick r:id="rId4"/>
              </a:rPr>
              <a:t>https://dearally.com</a:t>
            </a:r>
            <a:endParaRPr sz="2400"/>
          </a:p>
          <a:p>
            <a:pPr marL="0" lvl="0" indent="0" algn="l" rtl="0">
              <a:lnSpc>
                <a:spcPct val="115000"/>
              </a:lnSpc>
              <a:spcBef>
                <a:spcPts val="1600"/>
              </a:spcBef>
              <a:spcAft>
                <a:spcPts val="1600"/>
              </a:spcAft>
              <a:buNone/>
            </a:pPr>
            <a:endParaRPr sz="2400"/>
          </a:p>
        </p:txBody>
      </p:sp>
      <p:pic>
        <p:nvPicPr>
          <p:cNvPr id="402" name="Google Shape;402;p57" descr="woman_explaining_lowdpi.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89831" y="1682900"/>
            <a:ext cx="2799794" cy="2419350"/>
          </a:xfrm>
          <a:prstGeom prst="rect">
            <a:avLst/>
          </a:prstGeom>
          <a:noFill/>
          <a:ln>
            <a:noFill/>
          </a:ln>
        </p:spPr>
      </p:pic>
      <p:sp>
        <p:nvSpPr>
          <p:cNvPr id="403" name="Google Shape;403;p57"/>
          <p:cNvSpPr txBox="1"/>
          <p:nvPr/>
        </p:nvSpPr>
        <p:spPr>
          <a:xfrm>
            <a:off x="6495625" y="4143500"/>
            <a:ext cx="2188200" cy="37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Open Sans"/>
                <a:ea typeface="Open Sans"/>
                <a:cs typeface="Open Sans"/>
                <a:sym typeface="Open Sans"/>
              </a:rPr>
              <a:t>CC BY-SA Ada Initiative</a:t>
            </a:r>
            <a:endParaRPr sz="1400" b="0" i="0" u="none" strike="noStrike" cap="none">
              <a:solidFill>
                <a:srgbClr val="999999"/>
              </a:solidFill>
              <a:latin typeface="Open Sans"/>
              <a:ea typeface="Open Sans"/>
              <a:cs typeface="Open Sans"/>
              <a:sym typeface="Open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8"/>
          <p:cNvSpPr txBox="1">
            <a:spLocks noGrp="1"/>
          </p:cNvSpPr>
          <p:nvPr>
            <p:ph type="ctrTitle"/>
          </p:nvPr>
        </p:nvSpPr>
        <p:spPr>
          <a:xfrm>
            <a:off x="1004150" y="1218364"/>
            <a:ext cx="7136700" cy="1022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400"/>
              <a:buNone/>
            </a:pPr>
            <a:r>
              <a:rPr lang="en"/>
              <a:t>Ally Skills 101: Why Allies?</a:t>
            </a:r>
            <a:endParaRPr/>
          </a:p>
        </p:txBody>
      </p:sp>
      <p:sp>
        <p:nvSpPr>
          <p:cNvPr id="409" name="Google Shape;409;p58"/>
          <p:cNvSpPr txBox="1">
            <a:spLocks noGrp="1"/>
          </p:cNvSpPr>
          <p:nvPr>
            <p:ph type="subTitle" idx="1"/>
          </p:nvPr>
        </p:nvSpPr>
        <p:spPr>
          <a:xfrm>
            <a:off x="2137225" y="2240439"/>
            <a:ext cx="48705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a:t>Diversity and inclusion for academia and science in 2019</a:t>
            </a:r>
            <a:endParaRPr/>
          </a:p>
        </p:txBody>
      </p:sp>
      <p:sp>
        <p:nvSpPr>
          <p:cNvPr id="410" name="Google Shape;410;p58"/>
          <p:cNvSpPr txBox="1"/>
          <p:nvPr/>
        </p:nvSpPr>
        <p:spPr>
          <a:xfrm>
            <a:off x="2114550" y="4154242"/>
            <a:ext cx="4914900" cy="106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b="0" i="0" u="none" strike="noStrike" cap="none">
                <a:solidFill>
                  <a:schemeClr val="dk2"/>
                </a:solidFill>
                <a:latin typeface="Open Sans"/>
                <a:ea typeface="Open Sans"/>
                <a:cs typeface="Open Sans"/>
                <a:sym typeface="Open Sans"/>
              </a:rPr>
              <a:t>http://frameshiftconsulting.com/</a:t>
            </a:r>
            <a:endParaRPr b="0" i="0" u="none" strike="noStrike" cap="none">
              <a:solidFill>
                <a:schemeClr val="dk2"/>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endParaRPr sz="1000" b="0" i="0" u="none" strike="noStrike" cap="none">
              <a:solidFill>
                <a:schemeClr val="dk2"/>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 b="0" i="0" u="none" strike="noStrike" cap="none">
                <a:solidFill>
                  <a:schemeClr val="dk2"/>
                </a:solidFill>
                <a:latin typeface="Open Sans"/>
                <a:ea typeface="Open Sans"/>
                <a:cs typeface="Open Sans"/>
                <a:sym typeface="Open Sans"/>
              </a:rPr>
              <a:t>CC BY-SA Frame Shift Consulting, Sara Smollett, </a:t>
            </a:r>
            <a:endParaRPr/>
          </a:p>
          <a:p>
            <a:pPr marL="0" marR="0" lvl="0" indent="0" algn="ctr" rtl="0">
              <a:lnSpc>
                <a:spcPct val="100000"/>
              </a:lnSpc>
              <a:spcBef>
                <a:spcPts val="0"/>
              </a:spcBef>
              <a:spcAft>
                <a:spcPts val="0"/>
              </a:spcAft>
              <a:buClr>
                <a:srgbClr val="000000"/>
              </a:buClr>
              <a:buSzPts val="1400"/>
              <a:buFont typeface="Arial"/>
              <a:buNone/>
            </a:pPr>
            <a:r>
              <a:rPr lang="en" b="0" i="0" u="none" strike="noStrike" cap="none">
                <a:solidFill>
                  <a:schemeClr val="dk2"/>
                </a:solidFill>
                <a:latin typeface="Open Sans"/>
                <a:ea typeface="Open Sans"/>
                <a:cs typeface="Open Sans"/>
                <a:sym typeface="Open Sans"/>
              </a:rPr>
              <a:t>Ellen Bledsoe, Kelsey Lewis</a:t>
            </a:r>
            <a:endParaRPr b="0" i="0" u="none" strike="noStrike" cap="none">
              <a:solidFill>
                <a:schemeClr val="dk2"/>
              </a:solidFill>
              <a:latin typeface="Open Sans"/>
              <a:ea typeface="Open Sans"/>
              <a:cs typeface="Open Sans"/>
              <a:sym typeface="Open Sans"/>
            </a:endParaRPr>
          </a:p>
        </p:txBody>
      </p:sp>
      <p:sp>
        <p:nvSpPr>
          <p:cNvPr id="412" name="Google Shape;412;p58"/>
          <p:cNvSpPr txBox="1"/>
          <p:nvPr/>
        </p:nvSpPr>
        <p:spPr>
          <a:xfrm>
            <a:off x="702675" y="723875"/>
            <a:ext cx="7684200" cy="2557500"/>
          </a:xfrm>
          <a:prstGeom prst="rect">
            <a:avLst/>
          </a:prstGeom>
          <a:solidFill>
            <a:srgbClr val="FFFFFF">
              <a:alpha val="44130"/>
            </a:srgbClr>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413" name="Google Shape;413;p58"/>
          <p:cNvSpPr txBox="1"/>
          <p:nvPr/>
        </p:nvSpPr>
        <p:spPr>
          <a:xfrm>
            <a:off x="822950" y="3852875"/>
            <a:ext cx="7684200" cy="2557500"/>
          </a:xfrm>
          <a:prstGeom prst="rect">
            <a:avLst/>
          </a:prstGeom>
          <a:solidFill>
            <a:srgbClr val="FFFFFF">
              <a:alpha val="44130"/>
            </a:srgbClr>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414" name="Google Shape;414;p58"/>
          <p:cNvSpPr/>
          <p:nvPr/>
        </p:nvSpPr>
        <p:spPr>
          <a:xfrm>
            <a:off x="1004150" y="3281400"/>
            <a:ext cx="7136700" cy="571450"/>
          </a:xfrm>
          <a:prstGeom prst="roundRect">
            <a:avLst>
              <a:gd name="adj" fmla="val 16667"/>
            </a:avLst>
          </a:prstGeom>
          <a:noFill/>
          <a:ln w="3810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p:cNvSpPr txBox="1"/>
          <p:nvPr/>
        </p:nvSpPr>
        <p:spPr>
          <a:xfrm>
            <a:off x="1371600" y="3273552"/>
            <a:ext cx="6400800" cy="731520"/>
          </a:xfrm>
          <a:prstGeom prst="rect">
            <a:avLst/>
          </a:prstGeom>
          <a:noFill/>
        </p:spPr>
        <p:txBody>
          <a:bodyPr wrap="square" rtlCol="0">
            <a:spAutoFit/>
          </a:bodyPr>
          <a:lstStyle/>
          <a:p>
            <a:pPr algn="ctr"/>
            <a:r>
              <a:rPr lang="en-US" dirty="0">
                <a:solidFill>
                  <a:schemeClr val="bg2"/>
                </a:solidFill>
                <a:latin typeface="Open Sans" charset="0"/>
                <a:ea typeface="Open Sans" charset="0"/>
                <a:cs typeface="Open Sans" charset="0"/>
              </a:rPr>
              <a:t>We acknowledge the land we are meeting on is the territory of many nations, including the Seminole and </a:t>
            </a:r>
            <a:r>
              <a:rPr lang="en-US" dirty="0" err="1">
                <a:solidFill>
                  <a:schemeClr val="bg2"/>
                </a:solidFill>
                <a:latin typeface="Open Sans" charset="0"/>
                <a:ea typeface="Open Sans" charset="0"/>
                <a:cs typeface="Open Sans" charset="0"/>
              </a:rPr>
              <a:t>Timicua</a:t>
            </a:r>
            <a:r>
              <a:rPr lang="en-US" dirty="0">
                <a:solidFill>
                  <a:schemeClr val="bg2"/>
                </a:solidFill>
                <a:latin typeface="Open Sans" charset="0"/>
                <a:ea typeface="Open Sans" charset="0"/>
                <a:cs typeface="Open Sans" charset="0"/>
              </a:rPr>
              <a:t> peoples.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9"/>
          <p:cNvSpPr txBox="1">
            <a:spLocks noGrp="1"/>
          </p:cNvSpPr>
          <p:nvPr>
            <p:ph type="title"/>
          </p:nvPr>
        </p:nvSpPr>
        <p:spPr>
          <a:xfrm>
            <a:off x="311700" y="185600"/>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solidFill>
                  <a:srgbClr val="F6B26B"/>
                </a:solidFill>
              </a:rPr>
              <a:t>Who are we?</a:t>
            </a:r>
            <a:endParaRPr>
              <a:solidFill>
                <a:srgbClr val="F6B26B"/>
              </a:solidFill>
            </a:endParaRPr>
          </a:p>
        </p:txBody>
      </p:sp>
      <p:sp>
        <p:nvSpPr>
          <p:cNvPr id="420" name="Google Shape;420;p59"/>
          <p:cNvSpPr txBox="1"/>
          <p:nvPr/>
        </p:nvSpPr>
        <p:spPr>
          <a:xfrm>
            <a:off x="661975" y="3577450"/>
            <a:ext cx="4167900" cy="70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1800">
                <a:solidFill>
                  <a:srgbClr val="B7B7B7"/>
                </a:solidFill>
                <a:latin typeface="Open Sans"/>
                <a:ea typeface="Open Sans"/>
                <a:cs typeface="Open Sans"/>
                <a:sym typeface="Open Sans"/>
              </a:rPr>
              <a:t>Ellen Bledsoe</a:t>
            </a:r>
            <a:endParaRPr sz="1800">
              <a:solidFill>
                <a:srgbClr val="B7B7B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 sz="1800">
                <a:solidFill>
                  <a:srgbClr val="B7B7B7"/>
                </a:solidFill>
                <a:latin typeface="Open Sans"/>
                <a:ea typeface="Open Sans"/>
                <a:cs typeface="Open Sans"/>
                <a:sym typeface="Open Sans"/>
              </a:rPr>
              <a:t>Ph.D. Candidate</a:t>
            </a:r>
            <a:endParaRPr sz="1800">
              <a:solidFill>
                <a:srgbClr val="B7B7B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 sz="1800">
                <a:solidFill>
                  <a:srgbClr val="B7B7B7"/>
                </a:solidFill>
                <a:latin typeface="Open Sans"/>
                <a:ea typeface="Open Sans"/>
                <a:cs typeface="Open Sans"/>
                <a:sym typeface="Open Sans"/>
              </a:rPr>
              <a:t>School of Natural Resources &amp; Env.</a:t>
            </a:r>
            <a:endParaRPr sz="1800">
              <a:solidFill>
                <a:srgbClr val="B7B7B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 sz="1800">
                <a:latin typeface="Open Sans"/>
                <a:ea typeface="Open Sans"/>
                <a:cs typeface="Open Sans"/>
                <a:sym typeface="Open Sans"/>
              </a:rPr>
              <a:t>she/her/hers</a:t>
            </a:r>
            <a:endParaRPr sz="180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endParaRPr sz="1800">
              <a:latin typeface="Open Sans"/>
              <a:ea typeface="Open Sans"/>
              <a:cs typeface="Open Sans"/>
              <a:sym typeface="Open Sans"/>
            </a:endParaRPr>
          </a:p>
        </p:txBody>
      </p:sp>
      <p:sp>
        <p:nvSpPr>
          <p:cNvPr id="421" name="Google Shape;421;p59"/>
          <p:cNvSpPr txBox="1"/>
          <p:nvPr/>
        </p:nvSpPr>
        <p:spPr>
          <a:xfrm>
            <a:off x="4902338" y="3577450"/>
            <a:ext cx="3006600" cy="70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1800">
                <a:solidFill>
                  <a:srgbClr val="B7B7B7"/>
                </a:solidFill>
                <a:latin typeface="Open Sans"/>
                <a:ea typeface="Open Sans"/>
                <a:cs typeface="Open Sans"/>
                <a:sym typeface="Open Sans"/>
              </a:rPr>
              <a:t>Kelsey Lewis</a:t>
            </a:r>
            <a:endParaRPr sz="1800">
              <a:solidFill>
                <a:srgbClr val="B7B7B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 sz="1800">
                <a:solidFill>
                  <a:srgbClr val="B7B7B7"/>
                </a:solidFill>
                <a:latin typeface="Open Sans"/>
                <a:ea typeface="Open Sans"/>
                <a:cs typeface="Open Sans"/>
                <a:sym typeface="Open Sans"/>
              </a:rPr>
              <a:t>Ph.D. Candidate</a:t>
            </a:r>
            <a:endParaRPr sz="1800">
              <a:solidFill>
                <a:srgbClr val="B7B7B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 sz="1800">
                <a:solidFill>
                  <a:srgbClr val="B7B7B7"/>
                </a:solidFill>
                <a:latin typeface="Open Sans"/>
                <a:ea typeface="Open Sans"/>
                <a:cs typeface="Open Sans"/>
                <a:sym typeface="Open Sans"/>
              </a:rPr>
              <a:t>Biology</a:t>
            </a:r>
            <a:endParaRPr sz="1800">
              <a:solidFill>
                <a:srgbClr val="B7B7B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 sz="1800">
                <a:latin typeface="Open Sans"/>
                <a:ea typeface="Open Sans"/>
                <a:cs typeface="Open Sans"/>
                <a:sym typeface="Open Sans"/>
              </a:rPr>
              <a:t>she/her/hers</a:t>
            </a:r>
            <a:endParaRPr sz="1800">
              <a:latin typeface="Open Sans"/>
              <a:ea typeface="Open Sans"/>
              <a:cs typeface="Open Sans"/>
              <a:sym typeface="Open Sans"/>
            </a:endParaRPr>
          </a:p>
        </p:txBody>
      </p:sp>
      <p:pic>
        <p:nvPicPr>
          <p:cNvPr id="422" name="Google Shape;422;p59"/>
          <p:cNvPicPr preferRelativeResize="0"/>
          <p:nvPr/>
        </p:nvPicPr>
        <p:blipFill>
          <a:blip r:embed="rId3">
            <a:alphaModFix amt="50000"/>
          </a:blip>
          <a:stretch>
            <a:fillRect/>
          </a:stretch>
        </p:blipFill>
        <p:spPr>
          <a:xfrm>
            <a:off x="1353376" y="1164350"/>
            <a:ext cx="2785100" cy="2413100"/>
          </a:xfrm>
          <a:prstGeom prst="rect">
            <a:avLst/>
          </a:prstGeom>
          <a:noFill/>
          <a:ln>
            <a:noFill/>
          </a:ln>
        </p:spPr>
      </p:pic>
      <p:pic>
        <p:nvPicPr>
          <p:cNvPr id="423" name="Google Shape;423;p59"/>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a:off x="5171900" y="1096450"/>
            <a:ext cx="2467475" cy="2481000"/>
          </a:xfrm>
          <a:prstGeom prst="rect">
            <a:avLst/>
          </a:prstGeom>
          <a:noFill/>
          <a:ln>
            <a:noFill/>
          </a:ln>
        </p:spPr>
      </p:pic>
      <p:sp>
        <p:nvSpPr>
          <p:cNvPr id="424" name="Google Shape;424;p59"/>
          <p:cNvSpPr/>
          <p:nvPr/>
        </p:nvSpPr>
        <p:spPr>
          <a:xfrm>
            <a:off x="1845775" y="4414850"/>
            <a:ext cx="1800300" cy="442800"/>
          </a:xfrm>
          <a:prstGeom prst="roundRect">
            <a:avLst>
              <a:gd name="adj" fmla="val 16667"/>
            </a:avLst>
          </a:prstGeom>
          <a:noFill/>
          <a:ln w="3810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9"/>
          <p:cNvSpPr/>
          <p:nvPr/>
        </p:nvSpPr>
        <p:spPr>
          <a:xfrm>
            <a:off x="5505488" y="4414850"/>
            <a:ext cx="1800300" cy="442800"/>
          </a:xfrm>
          <a:prstGeom prst="roundRect">
            <a:avLst>
              <a:gd name="adj" fmla="val 16667"/>
            </a:avLst>
          </a:prstGeom>
          <a:noFill/>
          <a:ln w="3810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EE51-94E1-2C44-9C10-00158AFE0F32}"/>
              </a:ext>
            </a:extLst>
          </p:cNvPr>
          <p:cNvSpPr>
            <a:spLocks noGrp="1"/>
          </p:cNvSpPr>
          <p:nvPr>
            <p:ph type="title"/>
          </p:nvPr>
        </p:nvSpPr>
        <p:spPr>
          <a:xfrm>
            <a:off x="311700" y="312025"/>
            <a:ext cx="8520600" cy="707400"/>
          </a:xfrm>
        </p:spPr>
        <p:txBody>
          <a:bodyPr/>
          <a:lstStyle/>
          <a:p>
            <a:r>
              <a:rPr lang="en-US" dirty="0"/>
              <a:t>Why Allies?</a:t>
            </a:r>
          </a:p>
        </p:txBody>
      </p:sp>
      <p:pic>
        <p:nvPicPr>
          <p:cNvPr id="4" name="Picture 3">
            <a:extLst>
              <a:ext uri="{FF2B5EF4-FFF2-40B4-BE49-F238E27FC236}">
                <a16:creationId xmlns:a16="http://schemas.microsoft.com/office/drawing/2014/main" id="{E3E382C5-BE07-E94B-8205-BCC32B318C36}"/>
              </a:ext>
            </a:extLst>
          </p:cNvPr>
          <p:cNvPicPr>
            <a:picLocks noChangeAspect="1"/>
          </p:cNvPicPr>
          <p:nvPr/>
        </p:nvPicPr>
        <p:blipFill>
          <a:blip r:embed="rId3"/>
          <a:stretch>
            <a:fillRect/>
          </a:stretch>
        </p:blipFill>
        <p:spPr>
          <a:xfrm>
            <a:off x="422381" y="1202300"/>
            <a:ext cx="8299238" cy="3581776"/>
          </a:xfrm>
          <a:prstGeom prst="rect">
            <a:avLst/>
          </a:prstGeom>
        </p:spPr>
      </p:pic>
      <p:sp>
        <p:nvSpPr>
          <p:cNvPr id="5" name="TextBox 4">
            <a:extLst>
              <a:ext uri="{FF2B5EF4-FFF2-40B4-BE49-F238E27FC236}">
                <a16:creationId xmlns:a16="http://schemas.microsoft.com/office/drawing/2014/main" id="{2E51EC26-19BD-DC4C-A1CD-07ED4CFC2D61}"/>
              </a:ext>
            </a:extLst>
          </p:cNvPr>
          <p:cNvSpPr txBox="1"/>
          <p:nvPr/>
        </p:nvSpPr>
        <p:spPr>
          <a:xfrm>
            <a:off x="0" y="4734201"/>
            <a:ext cx="3412402" cy="307777"/>
          </a:xfrm>
          <a:prstGeom prst="rect">
            <a:avLst/>
          </a:prstGeom>
          <a:noFill/>
        </p:spPr>
        <p:txBody>
          <a:bodyPr wrap="square" rtlCol="0">
            <a:spAutoFit/>
          </a:bodyPr>
          <a:lstStyle/>
          <a:p>
            <a:r>
              <a:rPr lang="en-US" dirty="0">
                <a:solidFill>
                  <a:schemeClr val="bg2"/>
                </a:solidFill>
              </a:rPr>
              <a:t>Estrada et al., 2016</a:t>
            </a:r>
          </a:p>
        </p:txBody>
      </p:sp>
    </p:spTree>
    <p:extLst>
      <p:ext uri="{BB962C8B-B14F-4D97-AF65-F5344CB8AC3E}">
        <p14:creationId xmlns:p14="http://schemas.microsoft.com/office/powerpoint/2010/main" val="2709598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0"/>
          <p:cNvSpPr txBox="1">
            <a:spLocks noGrp="1"/>
          </p:cNvSpPr>
          <p:nvPr>
            <p:ph type="title"/>
          </p:nvPr>
        </p:nvSpPr>
        <p:spPr>
          <a:xfrm>
            <a:off x="311700" y="5212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Pronouns and Go-Rounds</a:t>
            </a:r>
            <a:endParaRPr/>
          </a:p>
        </p:txBody>
      </p:sp>
      <p:sp>
        <p:nvSpPr>
          <p:cNvPr id="431" name="Google Shape;431;p60"/>
          <p:cNvSpPr txBox="1">
            <a:spLocks noGrp="1"/>
          </p:cNvSpPr>
          <p:nvPr>
            <p:ph type="body" idx="1"/>
          </p:nvPr>
        </p:nvSpPr>
        <p:spPr>
          <a:xfrm>
            <a:off x="175825" y="1494925"/>
            <a:ext cx="5045400" cy="7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often share names in classrooms and in meetings.</a:t>
            </a:r>
            <a:endParaRPr/>
          </a:p>
        </p:txBody>
      </p:sp>
      <p:pic>
        <p:nvPicPr>
          <p:cNvPr id="432" name="Google Shape;432;p6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80846" y="-76200"/>
            <a:ext cx="4033579" cy="2426701"/>
          </a:xfrm>
          <a:prstGeom prst="rect">
            <a:avLst/>
          </a:prstGeom>
          <a:noFill/>
          <a:ln>
            <a:noFill/>
          </a:ln>
        </p:spPr>
      </p:pic>
      <p:sp>
        <p:nvSpPr>
          <p:cNvPr id="433" name="Google Shape;433;p60"/>
          <p:cNvSpPr txBox="1">
            <a:spLocks noGrp="1"/>
          </p:cNvSpPr>
          <p:nvPr>
            <p:ph type="body" idx="1"/>
          </p:nvPr>
        </p:nvSpPr>
        <p:spPr>
          <a:xfrm>
            <a:off x="175825" y="2362225"/>
            <a:ext cx="8616600" cy="242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When we talk in groups, we refer to people by names and by pronouns: </a:t>
            </a:r>
            <a:endParaRPr dirty="0"/>
          </a:p>
          <a:p>
            <a:pPr marL="0" lvl="0" indent="0" algn="l" rtl="0">
              <a:spcBef>
                <a:spcPts val="0"/>
              </a:spcBef>
              <a:spcAft>
                <a:spcPts val="0"/>
              </a:spcAft>
              <a:buNone/>
            </a:pPr>
            <a:r>
              <a:rPr lang="en" dirty="0"/>
              <a:t>“I’d like to hear from Rowan. I think she is familiar with this literature.”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It is critical that we refer to each other by the correct name and pronoun(s).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When someone’s name and/or pronouns are mistaken, they may feel uncomfortable and be less likely to participate. </a:t>
            </a:r>
            <a:endParaRPr dirty="0"/>
          </a:p>
          <a:p>
            <a:pPr marL="0" lvl="0" indent="0" algn="l" rtl="0">
              <a:spcBef>
                <a:spcPts val="0"/>
              </a:spcBef>
              <a:spcAft>
                <a:spcPts val="0"/>
              </a:spcAft>
              <a:buNone/>
            </a:pP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0"/>
          <p:cNvSpPr txBox="1">
            <a:spLocks noGrp="1"/>
          </p:cNvSpPr>
          <p:nvPr>
            <p:ph type="title"/>
          </p:nvPr>
        </p:nvSpPr>
        <p:spPr>
          <a:xfrm>
            <a:off x="311700" y="5212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Pronouns and Go-Rounds</a:t>
            </a:r>
          </a:p>
        </p:txBody>
      </p:sp>
      <p:sp>
        <p:nvSpPr>
          <p:cNvPr id="7" name="Text Placeholder 6">
            <a:extLst>
              <a:ext uri="{FF2B5EF4-FFF2-40B4-BE49-F238E27FC236}">
                <a16:creationId xmlns:a16="http://schemas.microsoft.com/office/drawing/2014/main" id="{B47E14AC-914E-F944-B00C-F6BEFBB768CB}"/>
              </a:ext>
            </a:extLst>
          </p:cNvPr>
          <p:cNvSpPr>
            <a:spLocks noGrp="1"/>
          </p:cNvSpPr>
          <p:nvPr>
            <p:ph type="body" idx="1"/>
          </p:nvPr>
        </p:nvSpPr>
        <p:spPr>
          <a:xfrm>
            <a:off x="311700" y="1373902"/>
            <a:ext cx="8520600" cy="3302700"/>
          </a:xfrm>
        </p:spPr>
        <p:txBody>
          <a:bodyPr/>
          <a:lstStyle/>
          <a:p>
            <a:pPr marL="114300" indent="0" algn="ctr">
              <a:buNone/>
            </a:pPr>
            <a:r>
              <a:rPr lang="en-US" sz="2800" b="1" dirty="0"/>
              <a:t>Gender is not a binary!</a:t>
            </a:r>
          </a:p>
          <a:p>
            <a:pPr marL="114300" indent="0" algn="ctr">
              <a:buNone/>
            </a:pPr>
            <a:endParaRPr lang="en-US" sz="2000" b="1" dirty="0"/>
          </a:p>
          <a:p>
            <a:pPr marL="114300" indent="0" algn="ctr">
              <a:buNone/>
            </a:pPr>
            <a:r>
              <a:rPr lang="en-US" sz="2800" b="1" dirty="0"/>
              <a:t>Don’t assume someone’s gender </a:t>
            </a:r>
          </a:p>
          <a:p>
            <a:pPr marL="114300" indent="0" algn="ctr">
              <a:buNone/>
            </a:pPr>
            <a:endParaRPr lang="en-US" sz="2000" b="1" dirty="0"/>
          </a:p>
          <a:p>
            <a:pPr marL="114300" indent="0" algn="ctr">
              <a:buNone/>
            </a:pPr>
            <a:r>
              <a:rPr lang="en-US" sz="2800" b="1" dirty="0"/>
              <a:t>Let people tell you about their pronouns and about their gender—</a:t>
            </a:r>
            <a:r>
              <a:rPr lang="en-US" sz="2800" b="1" u="sng" dirty="0"/>
              <a:t>if and when they want to</a:t>
            </a:r>
          </a:p>
        </p:txBody>
      </p:sp>
      <p:sp>
        <p:nvSpPr>
          <p:cNvPr id="8" name="TextBox 7">
            <a:extLst>
              <a:ext uri="{FF2B5EF4-FFF2-40B4-BE49-F238E27FC236}">
                <a16:creationId xmlns:a16="http://schemas.microsoft.com/office/drawing/2014/main" id="{C31A9109-5554-C54D-95A0-4C320C74C848}"/>
              </a:ext>
            </a:extLst>
          </p:cNvPr>
          <p:cNvSpPr txBox="1"/>
          <p:nvPr/>
        </p:nvSpPr>
        <p:spPr>
          <a:xfrm>
            <a:off x="0" y="4428569"/>
            <a:ext cx="8982635" cy="646331"/>
          </a:xfrm>
          <a:prstGeom prst="rect">
            <a:avLst/>
          </a:prstGeom>
          <a:noFill/>
        </p:spPr>
        <p:txBody>
          <a:bodyPr wrap="square" rtlCol="0">
            <a:spAutoFit/>
          </a:bodyPr>
          <a:lstStyle/>
          <a:p>
            <a:r>
              <a:rPr lang="en-US" sz="1200" dirty="0">
                <a:solidFill>
                  <a:schemeClr val="bg2"/>
                </a:solidFill>
              </a:rPr>
              <a:t>Resources: </a:t>
            </a:r>
          </a:p>
          <a:p>
            <a:r>
              <a:rPr lang="en-US" sz="1200" dirty="0" err="1">
                <a:solidFill>
                  <a:schemeClr val="bg2"/>
                </a:solidFill>
              </a:rPr>
              <a:t>genderspectrum.org</a:t>
            </a:r>
            <a:r>
              <a:rPr lang="en-US" sz="1200" dirty="0">
                <a:solidFill>
                  <a:schemeClr val="bg2"/>
                </a:solidFill>
              </a:rPr>
              <a:t> </a:t>
            </a:r>
          </a:p>
          <a:p>
            <a:r>
              <a:rPr lang="en-US" sz="1200" dirty="0">
                <a:solidFill>
                  <a:schemeClr val="bg2"/>
                </a:solidFill>
              </a:rPr>
              <a:t>”We Still Need Pronoun Go-Rounds” by Dean Spade http://</a:t>
            </a:r>
            <a:r>
              <a:rPr lang="en-US" sz="1200" dirty="0" err="1">
                <a:solidFill>
                  <a:schemeClr val="bg2"/>
                </a:solidFill>
              </a:rPr>
              <a:t>www.deanspade.net</a:t>
            </a:r>
            <a:r>
              <a:rPr lang="en-US" sz="1200" dirty="0">
                <a:solidFill>
                  <a:schemeClr val="bg2"/>
                </a:solidFill>
              </a:rPr>
              <a:t>/2018/12/01/we-still-need-pronoun-go-rounds/</a:t>
            </a:r>
          </a:p>
        </p:txBody>
      </p:sp>
    </p:spTree>
    <p:extLst>
      <p:ext uri="{BB962C8B-B14F-4D97-AF65-F5344CB8AC3E}">
        <p14:creationId xmlns:p14="http://schemas.microsoft.com/office/powerpoint/2010/main" val="3561416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7" name="Text Placeholder 6">
            <a:extLst>
              <a:ext uri="{FF2B5EF4-FFF2-40B4-BE49-F238E27FC236}">
                <a16:creationId xmlns:a16="http://schemas.microsoft.com/office/drawing/2014/main" id="{A4B43B5A-BDD8-274D-8394-4533E1A54B26}"/>
              </a:ext>
            </a:extLst>
          </p:cNvPr>
          <p:cNvSpPr>
            <a:spLocks noGrp="1"/>
          </p:cNvSpPr>
          <p:nvPr>
            <p:ph type="body" idx="1"/>
          </p:nvPr>
        </p:nvSpPr>
        <p:spPr>
          <a:xfrm>
            <a:off x="425481" y="1463086"/>
            <a:ext cx="8293038" cy="3319930"/>
          </a:xfrm>
        </p:spPr>
        <p:txBody>
          <a:bodyPr/>
          <a:lstStyle/>
          <a:p>
            <a:pPr marL="114300" indent="0" algn="ctr">
              <a:buNone/>
            </a:pPr>
            <a:r>
              <a:rPr lang="en-US" b="1" dirty="0"/>
              <a:t>Goal: Create a space where no one’s pronouns are assumed</a:t>
            </a:r>
          </a:p>
          <a:p>
            <a:endParaRPr lang="en-US" sz="800" dirty="0"/>
          </a:p>
          <a:p>
            <a:r>
              <a:rPr lang="en-US" dirty="0"/>
              <a:t>Examples of pronouns include : </a:t>
            </a:r>
          </a:p>
          <a:p>
            <a:pPr marL="114300" indent="0">
              <a:buNone/>
            </a:pPr>
            <a:r>
              <a:rPr lang="en-US" sz="1600" dirty="0"/>
              <a:t>                      </a:t>
            </a:r>
            <a:r>
              <a:rPr lang="en-US" dirty="0"/>
              <a:t>she/her/hers, they/them, she/they, he/him, he/they, etc. </a:t>
            </a:r>
          </a:p>
          <a:p>
            <a:r>
              <a:rPr lang="en-US" dirty="0"/>
              <a:t>Pronoun sharing shouldn’t be required</a:t>
            </a:r>
          </a:p>
          <a:p>
            <a:r>
              <a:rPr lang="en-US" dirty="0"/>
              <a:t>Refer to pronouns as pronouns, </a:t>
            </a:r>
            <a:r>
              <a:rPr lang="en-US" i="1" dirty="0"/>
              <a:t>not </a:t>
            </a:r>
            <a:r>
              <a:rPr lang="en-US" dirty="0"/>
              <a:t>preferred pronouns or preferred gender pronouns (PGPs)</a:t>
            </a:r>
          </a:p>
          <a:p>
            <a:r>
              <a:rPr lang="en-US" dirty="0"/>
              <a:t>You can: </a:t>
            </a:r>
            <a:endParaRPr lang="en-US" sz="1600" dirty="0"/>
          </a:p>
          <a:p>
            <a:pPr marL="114300" indent="0" algn="just">
              <a:buNone/>
            </a:pPr>
            <a:r>
              <a:rPr lang="en-US" dirty="0"/>
              <a:t>Ask your class to agree as a community that we will either use they/them pronouns or won’t refer to someone with pronouns, if we don’t know what their pronouns are.</a:t>
            </a:r>
          </a:p>
          <a:p>
            <a:pPr marL="114300" indent="0">
              <a:buNone/>
            </a:pPr>
            <a:endParaRPr lang="en-US" dirty="0"/>
          </a:p>
        </p:txBody>
      </p:sp>
      <p:sp>
        <p:nvSpPr>
          <p:cNvPr id="4" name="Google Shape;430;p60">
            <a:extLst>
              <a:ext uri="{FF2B5EF4-FFF2-40B4-BE49-F238E27FC236}">
                <a16:creationId xmlns:a16="http://schemas.microsoft.com/office/drawing/2014/main" id="{3E38EAE8-2EF5-E64F-B75E-B4E1E431756C}"/>
              </a:ext>
            </a:extLst>
          </p:cNvPr>
          <p:cNvSpPr txBox="1">
            <a:spLocks/>
          </p:cNvSpPr>
          <p:nvPr/>
        </p:nvSpPr>
        <p:spPr>
          <a:xfrm>
            <a:off x="311700" y="521225"/>
            <a:ext cx="8520600"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en-US" dirty="0"/>
              <a:t>Pronouns and Go-Rounds: How-to?</a:t>
            </a:r>
          </a:p>
        </p:txBody>
      </p:sp>
    </p:spTree>
    <p:extLst>
      <p:ext uri="{BB962C8B-B14F-4D97-AF65-F5344CB8AC3E}">
        <p14:creationId xmlns:p14="http://schemas.microsoft.com/office/powerpoint/2010/main" val="809619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1"/>
          <p:cNvSpPr txBox="1">
            <a:spLocks noGrp="1"/>
          </p:cNvSpPr>
          <p:nvPr>
            <p:ph type="title"/>
          </p:nvPr>
        </p:nvSpPr>
        <p:spPr>
          <a:xfrm>
            <a:off x="311700" y="2164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can I do?</a:t>
            </a:r>
            <a:endParaRPr/>
          </a:p>
        </p:txBody>
      </p:sp>
      <p:sp>
        <p:nvSpPr>
          <p:cNvPr id="439" name="Google Shape;439;p61"/>
          <p:cNvSpPr txBox="1">
            <a:spLocks noGrp="1"/>
          </p:cNvSpPr>
          <p:nvPr>
            <p:ph type="body" idx="1"/>
          </p:nvPr>
        </p:nvSpPr>
        <p:spPr>
          <a:xfrm>
            <a:off x="311700" y="1038142"/>
            <a:ext cx="8520600" cy="3801420"/>
          </a:xfrm>
          <a:prstGeom prst="rect">
            <a:avLst/>
          </a:prstGeom>
        </p:spPr>
        <p:txBody>
          <a:bodyPr spcFirstLastPara="1" wrap="square" lIns="91425" tIns="91425" rIns="91425" bIns="91425" anchor="t" anchorCtr="0">
            <a:noAutofit/>
          </a:bodyPr>
          <a:lstStyle/>
          <a:p>
            <a:pPr marL="0" indent="0">
              <a:buNone/>
            </a:pPr>
            <a:r>
              <a:rPr lang="en-US" sz="1600" b="1" dirty="0"/>
              <a:t>Add money into a grant budget for ally training</a:t>
            </a:r>
          </a:p>
          <a:p>
            <a:pPr marL="0" lvl="0" indent="0" algn="l" rtl="0">
              <a:lnSpc>
                <a:spcPct val="115000"/>
              </a:lnSpc>
              <a:spcBef>
                <a:spcPts val="0"/>
              </a:spcBef>
              <a:spcAft>
                <a:spcPts val="0"/>
              </a:spcAft>
              <a:buNone/>
            </a:pPr>
            <a:r>
              <a:rPr lang="en" sz="1600" b="1" dirty="0"/>
              <a:t>Include territory and treaty acknowledgments in your talks and publications</a:t>
            </a:r>
            <a:endParaRPr sz="1600" b="1" dirty="0"/>
          </a:p>
          <a:p>
            <a:pPr marL="0" lvl="0" indent="0" algn="l" rtl="0">
              <a:lnSpc>
                <a:spcPct val="115000"/>
              </a:lnSpc>
              <a:spcBef>
                <a:spcPts val="0"/>
              </a:spcBef>
              <a:spcAft>
                <a:spcPts val="0"/>
              </a:spcAft>
              <a:buNone/>
            </a:pPr>
            <a:r>
              <a:rPr lang="en" sz="1600" b="1" dirty="0"/>
              <a:t>Consider adding your pronouns to: </a:t>
            </a:r>
            <a:endParaRPr sz="1600" b="1" dirty="0"/>
          </a:p>
          <a:p>
            <a:pPr marL="457200" lvl="0" indent="-330200" algn="l" rtl="0">
              <a:lnSpc>
                <a:spcPct val="115000"/>
              </a:lnSpc>
              <a:spcBef>
                <a:spcPts val="0"/>
              </a:spcBef>
              <a:spcAft>
                <a:spcPts val="0"/>
              </a:spcAft>
              <a:buSzPts val="1600"/>
              <a:buChar char="●"/>
            </a:pPr>
            <a:r>
              <a:rPr lang="en" sz="1600" dirty="0"/>
              <a:t>E-mail signature</a:t>
            </a:r>
            <a:endParaRPr sz="1600" dirty="0"/>
          </a:p>
          <a:p>
            <a:pPr marL="457200" lvl="0" indent="-330200" algn="l" rtl="0">
              <a:lnSpc>
                <a:spcPct val="115000"/>
              </a:lnSpc>
              <a:spcBef>
                <a:spcPts val="0"/>
              </a:spcBef>
              <a:spcAft>
                <a:spcPts val="0"/>
              </a:spcAft>
              <a:buSzPts val="1600"/>
              <a:buChar char="●"/>
            </a:pPr>
            <a:r>
              <a:rPr lang="en" sz="1600" dirty="0"/>
              <a:t>Conference badges</a:t>
            </a:r>
            <a:endParaRPr sz="1600" dirty="0"/>
          </a:p>
          <a:p>
            <a:pPr marL="457200" lvl="0" indent="-330200" algn="l" rtl="0">
              <a:lnSpc>
                <a:spcPct val="115000"/>
              </a:lnSpc>
              <a:spcBef>
                <a:spcPts val="0"/>
              </a:spcBef>
              <a:spcAft>
                <a:spcPts val="0"/>
              </a:spcAft>
              <a:buSzPts val="1600"/>
              <a:buChar char="●"/>
            </a:pPr>
            <a:r>
              <a:rPr lang="en" sz="1600" dirty="0"/>
              <a:t>Title slides</a:t>
            </a:r>
            <a:endParaRPr sz="1600" dirty="0"/>
          </a:p>
          <a:p>
            <a:pPr marL="457200" lvl="0" indent="-330200" algn="l" rtl="0">
              <a:lnSpc>
                <a:spcPct val="115000"/>
              </a:lnSpc>
              <a:spcBef>
                <a:spcPts val="0"/>
              </a:spcBef>
              <a:spcAft>
                <a:spcPts val="0"/>
              </a:spcAft>
              <a:buSzPts val="1600"/>
              <a:buChar char="●"/>
            </a:pPr>
            <a:r>
              <a:rPr lang="en" sz="1600" dirty="0"/>
              <a:t>Business cards</a:t>
            </a:r>
            <a:endParaRPr sz="1600" dirty="0"/>
          </a:p>
          <a:p>
            <a:pPr marL="457200" lvl="0" indent="-330200" algn="l" rtl="0">
              <a:lnSpc>
                <a:spcPct val="115000"/>
              </a:lnSpc>
              <a:spcBef>
                <a:spcPts val="0"/>
              </a:spcBef>
              <a:spcAft>
                <a:spcPts val="0"/>
              </a:spcAft>
              <a:buSzPts val="1600"/>
              <a:buChar char="●"/>
            </a:pPr>
            <a:r>
              <a:rPr lang="en" sz="1600" dirty="0"/>
              <a:t>Your class syllabus</a:t>
            </a:r>
            <a:endParaRPr sz="1600" dirty="0"/>
          </a:p>
          <a:p>
            <a:pPr marL="0" lvl="0" indent="0" algn="l" rtl="0">
              <a:lnSpc>
                <a:spcPct val="115000"/>
              </a:lnSpc>
              <a:spcBef>
                <a:spcPts val="0"/>
              </a:spcBef>
              <a:spcAft>
                <a:spcPts val="0"/>
              </a:spcAft>
              <a:buNone/>
            </a:pPr>
            <a:r>
              <a:rPr lang="en" sz="1600" b="1" dirty="0"/>
              <a:t>Advocate for pronoun go-rounds in meetings and in classrooms</a:t>
            </a:r>
            <a:endParaRPr sz="1600" b="1" dirty="0"/>
          </a:p>
          <a:p>
            <a:pPr marL="0" lvl="0" indent="0" algn="l" rtl="0">
              <a:lnSpc>
                <a:spcPct val="115000"/>
              </a:lnSpc>
              <a:spcBef>
                <a:spcPts val="0"/>
              </a:spcBef>
              <a:spcAft>
                <a:spcPts val="0"/>
              </a:spcAft>
              <a:buNone/>
            </a:pPr>
            <a:r>
              <a:rPr lang="en" sz="1600" b="1" dirty="0"/>
              <a:t>Create a space for your students to provide their name and pronouns</a:t>
            </a:r>
            <a:endParaRPr sz="1600" b="1" dirty="0"/>
          </a:p>
          <a:p>
            <a:pPr marL="457200" lvl="0" indent="-330200" algn="l" rtl="0">
              <a:lnSpc>
                <a:spcPct val="115000"/>
              </a:lnSpc>
              <a:spcBef>
                <a:spcPts val="0"/>
              </a:spcBef>
              <a:spcAft>
                <a:spcPts val="0"/>
              </a:spcAft>
              <a:buSzPts val="1600"/>
              <a:buChar char="●"/>
            </a:pPr>
            <a:r>
              <a:rPr lang="en" sz="1600" dirty="0"/>
              <a:t>Blank cards for students to provide name (in addition to legal name) and pronouns</a:t>
            </a:r>
            <a:endParaRPr sz="1600" dirty="0"/>
          </a:p>
          <a:p>
            <a:pPr marL="0" lvl="0" indent="0" algn="l" rtl="0">
              <a:lnSpc>
                <a:spcPct val="115000"/>
              </a:lnSpc>
              <a:spcBef>
                <a:spcPts val="0"/>
              </a:spcBef>
              <a:spcAft>
                <a:spcPts val="0"/>
              </a:spcAft>
              <a:buNone/>
            </a:pPr>
            <a:r>
              <a:rPr lang="en" sz="1600" b="1" dirty="0"/>
              <a:t>Wear pronoun buttons when they are provided </a:t>
            </a:r>
            <a:endParaRPr sz="16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Come to the Ally Skills Workshop!</a:t>
            </a:r>
            <a:endParaRPr/>
          </a:p>
        </p:txBody>
      </p:sp>
      <p:sp>
        <p:nvSpPr>
          <p:cNvPr id="445" name="Google Shape;445;p62"/>
          <p:cNvSpPr txBox="1">
            <a:spLocks noGrp="1"/>
          </p:cNvSpPr>
          <p:nvPr>
            <p:ph type="body" idx="1"/>
          </p:nvPr>
        </p:nvSpPr>
        <p:spPr>
          <a:xfrm>
            <a:off x="457200" y="1336775"/>
            <a:ext cx="8229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0"/>
              </a:spcAft>
              <a:buSzPts val="2400"/>
              <a:buNone/>
            </a:pPr>
            <a:r>
              <a:rPr lang="en" sz="2400" dirty="0">
                <a:solidFill>
                  <a:srgbClr val="695D46"/>
                </a:solidFill>
              </a:rPr>
              <a:t>There is an Ally Skills Workshop for undergrad/grad students and postdocs:</a:t>
            </a:r>
            <a:endParaRPr sz="2400" dirty="0">
              <a:solidFill>
                <a:srgbClr val="695D46"/>
              </a:solidFill>
            </a:endParaRPr>
          </a:p>
          <a:p>
            <a:pPr marL="0" lvl="0" indent="0" algn="ctr" rtl="0">
              <a:lnSpc>
                <a:spcPct val="115000"/>
              </a:lnSpc>
              <a:spcBef>
                <a:spcPts val="1600"/>
              </a:spcBef>
              <a:spcAft>
                <a:spcPts val="0"/>
              </a:spcAft>
              <a:buSzPts val="2400"/>
              <a:buNone/>
            </a:pPr>
            <a:r>
              <a:rPr lang="en" sz="2400" b="1" dirty="0">
                <a:solidFill>
                  <a:srgbClr val="695D46"/>
                </a:solidFill>
              </a:rPr>
              <a:t>October 14, 1-4 PM</a:t>
            </a:r>
            <a:endParaRPr sz="2400" b="1" dirty="0">
              <a:solidFill>
                <a:srgbClr val="695D46"/>
              </a:solidFill>
            </a:endParaRPr>
          </a:p>
          <a:p>
            <a:pPr marL="0" lvl="0" indent="0" algn="ctr" rtl="0">
              <a:lnSpc>
                <a:spcPct val="115000"/>
              </a:lnSpc>
              <a:spcBef>
                <a:spcPts val="1600"/>
              </a:spcBef>
              <a:spcAft>
                <a:spcPts val="0"/>
              </a:spcAft>
              <a:buSzPts val="2400"/>
              <a:buNone/>
            </a:pPr>
            <a:r>
              <a:rPr lang="en" sz="2400" b="1" dirty="0">
                <a:solidFill>
                  <a:srgbClr val="695D46"/>
                </a:solidFill>
              </a:rPr>
              <a:t>UF Informatics Institute</a:t>
            </a:r>
            <a:endParaRPr sz="2400" b="1" dirty="0">
              <a:solidFill>
                <a:srgbClr val="695D46"/>
              </a:solidFill>
            </a:endParaRPr>
          </a:p>
          <a:p>
            <a:pPr marL="0" lvl="0" indent="0" algn="ctr" rtl="0">
              <a:lnSpc>
                <a:spcPct val="115000"/>
              </a:lnSpc>
              <a:spcBef>
                <a:spcPts val="1600"/>
              </a:spcBef>
              <a:spcAft>
                <a:spcPts val="0"/>
              </a:spcAft>
              <a:buSzPts val="2400"/>
              <a:buNone/>
            </a:pPr>
            <a:r>
              <a:rPr lang="en" sz="2400" b="1" i="1" dirty="0">
                <a:solidFill>
                  <a:srgbClr val="695D46"/>
                </a:solidFill>
              </a:rPr>
              <a:t>Registration link</a:t>
            </a:r>
            <a:r>
              <a:rPr lang="en" sz="2400" dirty="0">
                <a:solidFill>
                  <a:srgbClr val="695D46"/>
                </a:solidFill>
              </a:rPr>
              <a:t>: https://</a:t>
            </a:r>
            <a:r>
              <a:rPr lang="en" sz="2400" dirty="0" err="1">
                <a:solidFill>
                  <a:srgbClr val="695D46"/>
                </a:solidFill>
              </a:rPr>
              <a:t>forms.gle</a:t>
            </a:r>
            <a:r>
              <a:rPr lang="en" sz="2400" dirty="0">
                <a:solidFill>
                  <a:srgbClr val="695D46"/>
                </a:solidFill>
              </a:rPr>
              <a:t>/eSPc1V27qE4CiJqq5</a:t>
            </a:r>
            <a:endParaRPr sz="2400" dirty="0">
              <a:solidFill>
                <a:srgbClr val="695D46"/>
              </a:solidFill>
            </a:endParaRPr>
          </a:p>
          <a:p>
            <a:pPr marL="0" lvl="0" indent="0" algn="l" rtl="0">
              <a:spcBef>
                <a:spcPts val="1600"/>
              </a:spcBef>
              <a:spcAft>
                <a:spcPts val="0"/>
              </a:spcAft>
              <a:buClr>
                <a:srgbClr val="000000"/>
              </a:buClr>
              <a:buSzPts val="1800"/>
              <a:buFont typeface="Arial"/>
              <a:buNone/>
            </a:pPr>
            <a:endParaRPr sz="2400" b="1" dirty="0">
              <a:solidFill>
                <a:srgbClr val="695D46"/>
              </a:solidFill>
            </a:endParaRPr>
          </a:p>
          <a:p>
            <a:pPr marL="0" lvl="0" indent="0" algn="ctr" rtl="0">
              <a:lnSpc>
                <a:spcPct val="115000"/>
              </a:lnSpc>
              <a:spcBef>
                <a:spcPts val="1600"/>
              </a:spcBef>
              <a:spcAft>
                <a:spcPts val="0"/>
              </a:spcAft>
              <a:buSzPts val="2400"/>
              <a:buNone/>
            </a:pPr>
            <a:endParaRPr sz="2400" b="1" dirty="0">
              <a:solidFill>
                <a:srgbClr val="695D46"/>
              </a:solidFill>
            </a:endParaRPr>
          </a:p>
          <a:p>
            <a:pPr marL="0" lvl="0" indent="0" algn="ctr" rtl="0">
              <a:lnSpc>
                <a:spcPct val="115000"/>
              </a:lnSpc>
              <a:spcBef>
                <a:spcPts val="1600"/>
              </a:spcBef>
              <a:spcAft>
                <a:spcPts val="0"/>
              </a:spcAft>
              <a:buSzPts val="2400"/>
              <a:buNone/>
            </a:pPr>
            <a:endParaRPr sz="2400" dirty="0">
              <a:solidFill>
                <a:srgbClr val="695D46"/>
              </a:solidFill>
            </a:endParaRPr>
          </a:p>
          <a:p>
            <a:pPr marL="0" lvl="0" indent="0" algn="ctr" rtl="0">
              <a:lnSpc>
                <a:spcPct val="115000"/>
              </a:lnSpc>
              <a:spcBef>
                <a:spcPts val="1600"/>
              </a:spcBef>
              <a:spcAft>
                <a:spcPts val="1600"/>
              </a:spcAft>
              <a:buSzPts val="2400"/>
              <a:buNone/>
            </a:pPr>
            <a:endParaRPr sz="2400" b="1" dirty="0">
              <a:solidFill>
                <a:srgbClr val="695D46"/>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3"/>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sz="9600"/>
              <a:t>Q&amp;A</a:t>
            </a:r>
            <a:endParaRPr sz="9600"/>
          </a:p>
        </p:txBody>
      </p:sp>
      <p:sp>
        <p:nvSpPr>
          <p:cNvPr id="451" name="Google Shape;451;p63"/>
          <p:cNvSpPr txBox="1">
            <a:spLocks noGrp="1"/>
          </p:cNvSpPr>
          <p:nvPr>
            <p:ph type="body" idx="4294967295"/>
          </p:nvPr>
        </p:nvSpPr>
        <p:spPr>
          <a:xfrm>
            <a:off x="311700" y="885300"/>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sz="2400" dirty="0">
              <a:solidFill>
                <a:srgbClr val="FFFFFF"/>
              </a:solidFill>
            </a:endParaRPr>
          </a:p>
          <a:p>
            <a:pPr marL="0" lvl="0" indent="0" algn="ctr" rtl="0">
              <a:lnSpc>
                <a:spcPct val="115000"/>
              </a:lnSpc>
              <a:spcBef>
                <a:spcPts val="1600"/>
              </a:spcBef>
              <a:spcAft>
                <a:spcPts val="0"/>
              </a:spcAft>
              <a:buSzPts val="1800"/>
              <a:buNone/>
            </a:pPr>
            <a:endParaRPr sz="2400" dirty="0">
              <a:solidFill>
                <a:srgbClr val="FFFFFF"/>
              </a:solidFill>
            </a:endParaRPr>
          </a:p>
          <a:p>
            <a:pPr marL="0" lvl="0" indent="0" algn="l" rtl="0">
              <a:lnSpc>
                <a:spcPct val="115000"/>
              </a:lnSpc>
              <a:spcBef>
                <a:spcPts val="1600"/>
              </a:spcBef>
              <a:spcAft>
                <a:spcPts val="0"/>
              </a:spcAft>
              <a:buSzPts val="1800"/>
              <a:buNone/>
            </a:pPr>
            <a:endParaRPr sz="2400" dirty="0">
              <a:solidFill>
                <a:srgbClr val="FFFFFF"/>
              </a:solidFill>
            </a:endParaRPr>
          </a:p>
          <a:p>
            <a:pPr marL="0" lvl="0" indent="0" algn="ctr" rtl="0">
              <a:lnSpc>
                <a:spcPct val="115000"/>
              </a:lnSpc>
              <a:spcBef>
                <a:spcPts val="1600"/>
              </a:spcBef>
              <a:spcAft>
                <a:spcPts val="0"/>
              </a:spcAft>
              <a:buSzPts val="1800"/>
              <a:buNone/>
            </a:pPr>
            <a:r>
              <a:rPr lang="en" sz="2400" dirty="0">
                <a:solidFill>
                  <a:srgbClr val="FFFFFF"/>
                </a:solidFill>
              </a:rPr>
              <a:t>Ellen </a:t>
            </a:r>
            <a:r>
              <a:rPr lang="en" sz="2400" dirty="0">
                <a:solidFill>
                  <a:schemeClr val="bg1"/>
                </a:solidFill>
              </a:rPr>
              <a:t>Bledsoe      </a:t>
            </a:r>
            <a:r>
              <a:rPr lang="en" sz="2400" u="sng" dirty="0">
                <a:solidFill>
                  <a:schemeClr val="bg1"/>
                </a:solidFill>
              </a:rPr>
              <a:t>ellen.bledsoe@ufl.edu</a:t>
            </a:r>
            <a:r>
              <a:rPr lang="en" sz="2400" dirty="0">
                <a:solidFill>
                  <a:schemeClr val="bg1"/>
                </a:solidFill>
              </a:rPr>
              <a:t>           </a:t>
            </a:r>
            <a:r>
              <a:rPr lang="en" sz="2400" dirty="0">
                <a:solidFill>
                  <a:schemeClr val="lt1"/>
                </a:solidFill>
              </a:rPr>
              <a:t>@bleds22e</a:t>
            </a:r>
            <a:endParaRPr sz="2400" dirty="0">
              <a:solidFill>
                <a:schemeClr val="lt1"/>
              </a:solidFill>
            </a:endParaRPr>
          </a:p>
          <a:p>
            <a:pPr marL="0" lvl="0" indent="0" algn="ctr" rtl="0">
              <a:lnSpc>
                <a:spcPct val="115000"/>
              </a:lnSpc>
              <a:spcBef>
                <a:spcPts val="1600"/>
              </a:spcBef>
              <a:spcAft>
                <a:spcPts val="0"/>
              </a:spcAft>
              <a:buSzPts val="1800"/>
              <a:buNone/>
            </a:pPr>
            <a:r>
              <a:rPr lang="en" sz="2400" dirty="0">
                <a:solidFill>
                  <a:srgbClr val="FFFFFF"/>
                </a:solidFill>
              </a:rPr>
              <a:t>Kelsey </a:t>
            </a:r>
            <a:r>
              <a:rPr lang="en" sz="2400" dirty="0">
                <a:solidFill>
                  <a:schemeClr val="bg1"/>
                </a:solidFill>
              </a:rPr>
              <a:t>Lewis      </a:t>
            </a:r>
            <a:r>
              <a:rPr lang="en" sz="2400" u="sng" dirty="0">
                <a:solidFill>
                  <a:schemeClr val="bg1"/>
                </a:solidFill>
              </a:rPr>
              <a:t>lewis23a@ufl.edu</a:t>
            </a:r>
            <a:r>
              <a:rPr lang="en" sz="2400" dirty="0">
                <a:solidFill>
                  <a:schemeClr val="bg1"/>
                </a:solidFill>
              </a:rPr>
              <a:t>           </a:t>
            </a:r>
            <a:r>
              <a:rPr lang="en" sz="2400" dirty="0">
                <a:solidFill>
                  <a:schemeClr val="lt1"/>
                </a:solidFill>
              </a:rPr>
              <a:t>@</a:t>
            </a:r>
            <a:r>
              <a:rPr lang="en" sz="2400" dirty="0" err="1">
                <a:solidFill>
                  <a:schemeClr val="lt1"/>
                </a:solidFill>
              </a:rPr>
              <a:t>feministbiology</a:t>
            </a:r>
            <a:endParaRPr sz="2400" dirty="0">
              <a:solidFill>
                <a:schemeClr val="lt1"/>
              </a:solidFill>
            </a:endParaRPr>
          </a:p>
          <a:p>
            <a:pPr marL="0" lvl="0" indent="0" algn="ctr" rtl="0">
              <a:lnSpc>
                <a:spcPct val="115000"/>
              </a:lnSpc>
              <a:spcBef>
                <a:spcPts val="1600"/>
              </a:spcBef>
              <a:spcAft>
                <a:spcPts val="0"/>
              </a:spcAft>
              <a:buSzPts val="1800"/>
              <a:buNone/>
            </a:pPr>
            <a:r>
              <a:rPr lang="en" sz="2400" b="1" dirty="0">
                <a:solidFill>
                  <a:srgbClr val="FFFFFF"/>
                </a:solidFill>
              </a:rPr>
              <a:t>https://</a:t>
            </a:r>
            <a:r>
              <a:rPr lang="en" sz="2400" b="1" dirty="0" err="1">
                <a:solidFill>
                  <a:srgbClr val="FFFFFF"/>
                </a:solidFill>
              </a:rPr>
              <a:t>ufallyskillsnetwork.weebly.com</a:t>
            </a:r>
            <a:endParaRPr sz="2400" b="1" dirty="0">
              <a:solidFill>
                <a:srgbClr val="FFFFFF"/>
              </a:solidFill>
            </a:endParaRPr>
          </a:p>
          <a:p>
            <a:pPr marL="0" lvl="0" indent="0" algn="ctr" rtl="0">
              <a:lnSpc>
                <a:spcPct val="115000"/>
              </a:lnSpc>
              <a:spcBef>
                <a:spcPts val="1600"/>
              </a:spcBef>
              <a:spcAft>
                <a:spcPts val="0"/>
              </a:spcAft>
              <a:buSzPts val="1800"/>
              <a:buNone/>
            </a:pPr>
            <a:r>
              <a:rPr lang="en" dirty="0">
                <a:solidFill>
                  <a:srgbClr val="FFFFFF"/>
                </a:solidFill>
              </a:rPr>
              <a:t>Frame Shift Consulting: http://</a:t>
            </a:r>
            <a:r>
              <a:rPr lang="en" dirty="0" err="1">
                <a:solidFill>
                  <a:srgbClr val="FFFFFF"/>
                </a:solidFill>
              </a:rPr>
              <a:t>frameshiftconsulting.com</a:t>
            </a:r>
            <a:r>
              <a:rPr lang="en" dirty="0">
                <a:solidFill>
                  <a:srgbClr val="FFFFFF"/>
                </a:solidFill>
              </a:rPr>
              <a:t>/ally-skills-workshop/</a:t>
            </a:r>
            <a:endParaRPr dirty="0">
              <a:solidFill>
                <a:srgbClr val="FFFFFF"/>
              </a:solidFill>
            </a:endParaRPr>
          </a:p>
        </p:txBody>
      </p:sp>
      <p:pic>
        <p:nvPicPr>
          <p:cNvPr id="452" name="Google Shape;452;p6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062650" y="2719400"/>
            <a:ext cx="1311075" cy="619125"/>
          </a:xfrm>
          <a:prstGeom prst="rect">
            <a:avLst/>
          </a:prstGeom>
          <a:noFill/>
          <a:ln>
            <a:noFill/>
          </a:ln>
        </p:spPr>
      </p:pic>
      <p:pic>
        <p:nvPicPr>
          <p:cNvPr id="453" name="Google Shape;453;p6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229200" y="3338525"/>
            <a:ext cx="1311075" cy="619125"/>
          </a:xfrm>
          <a:prstGeom prst="rect">
            <a:avLst/>
          </a:prstGeom>
          <a:noFill/>
          <a:ln>
            <a:noFill/>
          </a:ln>
        </p:spPr>
      </p:pic>
    </p:spTree>
    <p:extLst>
      <p:ext uri="{BB962C8B-B14F-4D97-AF65-F5344CB8AC3E}">
        <p14:creationId xmlns:p14="http://schemas.microsoft.com/office/powerpoint/2010/main" val="323794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What is an ally? Some terminology first:</a:t>
            </a:r>
            <a:endParaRPr/>
          </a:p>
        </p:txBody>
      </p:sp>
      <p:sp>
        <p:nvSpPr>
          <p:cNvPr id="94" name="Google Shape;94;p16"/>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b="1" dirty="0"/>
              <a:t>Privilege: </a:t>
            </a:r>
            <a:r>
              <a:rPr lang="en" dirty="0"/>
              <a:t>an </a:t>
            </a:r>
            <a:r>
              <a:rPr lang="en" u="sng" dirty="0"/>
              <a:t>unearned</a:t>
            </a:r>
            <a:r>
              <a:rPr lang="en" dirty="0"/>
              <a:t> advantage given by society to </a:t>
            </a:r>
            <a:r>
              <a:rPr lang="en" u="sng" dirty="0"/>
              <a:t>some people</a:t>
            </a:r>
            <a:endParaRPr dirty="0"/>
          </a:p>
          <a:p>
            <a:pPr marL="0" lvl="0" indent="0" algn="l" rtl="0">
              <a:lnSpc>
                <a:spcPct val="115000"/>
              </a:lnSpc>
              <a:spcBef>
                <a:spcPts val="1600"/>
              </a:spcBef>
              <a:spcAft>
                <a:spcPts val="1600"/>
              </a:spcAft>
              <a:buSzPts val="2400"/>
              <a:buNone/>
            </a:pPr>
            <a:r>
              <a:rPr lang="en" b="1" dirty="0"/>
              <a:t>Oppression:</a:t>
            </a:r>
            <a:r>
              <a:rPr lang="en" dirty="0"/>
              <a:t> a systemic, pervasive inequality that is present throughout society, that benefits people with more privilege and harms those with fewer privileges</a:t>
            </a: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What is an ally? Some terminology first:</a:t>
            </a:r>
            <a:endParaRPr/>
          </a:p>
        </p:txBody>
      </p:sp>
      <p:sp>
        <p:nvSpPr>
          <p:cNvPr id="100" name="Google Shape;100;p1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b="1" dirty="0"/>
              <a:t>Marginalized person:</a:t>
            </a:r>
            <a:r>
              <a:rPr lang="en" dirty="0"/>
              <a:t> a member of a group that is the primary target of a system of oppression</a:t>
            </a:r>
            <a:endParaRPr dirty="0"/>
          </a:p>
          <a:p>
            <a:pPr marL="0" lvl="0" indent="0" algn="l" rtl="0">
              <a:lnSpc>
                <a:spcPct val="115000"/>
              </a:lnSpc>
              <a:spcBef>
                <a:spcPts val="1600"/>
              </a:spcBef>
              <a:spcAft>
                <a:spcPts val="1600"/>
              </a:spcAft>
              <a:buSzPts val="2400"/>
              <a:buNone/>
            </a:pPr>
            <a:r>
              <a:rPr lang="en" b="1" dirty="0"/>
              <a:t>Ally:</a:t>
            </a:r>
            <a:r>
              <a:rPr lang="en" dirty="0"/>
              <a:t> a member of a social group that enjoys some privilege that </a:t>
            </a:r>
            <a:r>
              <a:rPr lang="en" b="1" dirty="0"/>
              <a:t>works to end oppression</a:t>
            </a:r>
            <a:r>
              <a:rPr lang="en" dirty="0"/>
              <a:t> and </a:t>
            </a:r>
            <a:r>
              <a:rPr lang="en" b="1" dirty="0"/>
              <a:t>understands their own privilege</a:t>
            </a:r>
            <a:endParaRPr b="1" dirty="0"/>
          </a:p>
        </p:txBody>
      </p:sp>
      <p:sp>
        <p:nvSpPr>
          <p:cNvPr id="101" name="Google Shape;101;p17"/>
          <p:cNvSpPr txBox="1"/>
          <p:nvPr/>
        </p:nvSpPr>
        <p:spPr>
          <a:xfrm>
            <a:off x="5469625" y="3505375"/>
            <a:ext cx="22815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 sz="4800" b="0" i="0" u="none" strike="noStrike" cap="none">
                <a:solidFill>
                  <a:schemeClr val="accent1"/>
                </a:solidFill>
                <a:latin typeface="Indie Flower"/>
                <a:ea typeface="Indie Flower"/>
                <a:cs typeface="Indie Flower"/>
                <a:sym typeface="Indie Flower"/>
              </a:rPr>
              <a:t>Actions</a:t>
            </a:r>
            <a:endParaRPr sz="4800" b="0" i="0" u="none" strike="noStrike" cap="none">
              <a:solidFill>
                <a:schemeClr val="accent1"/>
              </a:solidFill>
              <a:latin typeface="Indie Flower"/>
              <a:ea typeface="Indie Flower"/>
              <a:cs typeface="Indie Flower"/>
              <a:sym typeface="Indie Flower"/>
            </a:endParaRPr>
          </a:p>
        </p:txBody>
      </p:sp>
      <p:cxnSp>
        <p:nvCxnSpPr>
          <p:cNvPr id="102" name="Google Shape;102;p17"/>
          <p:cNvCxnSpPr/>
          <p:nvPr/>
        </p:nvCxnSpPr>
        <p:spPr>
          <a:xfrm rot="10800000">
            <a:off x="4565475" y="3006325"/>
            <a:ext cx="939000" cy="654900"/>
          </a:xfrm>
          <a:prstGeom prst="straightConnector1">
            <a:avLst/>
          </a:prstGeom>
          <a:noFill/>
          <a:ln w="38100" cap="flat" cmpd="sng">
            <a:solidFill>
              <a:schemeClr val="accent1"/>
            </a:solidFill>
            <a:prstDash val="solid"/>
            <a:round/>
            <a:headEnd type="none" w="sm" len="sm"/>
            <a:tailEnd type="stealth" w="med" len="med"/>
          </a:ln>
        </p:spPr>
      </p:cxnSp>
      <p:cxnSp>
        <p:nvCxnSpPr>
          <p:cNvPr id="103" name="Google Shape;103;p17"/>
          <p:cNvCxnSpPr/>
          <p:nvPr/>
        </p:nvCxnSpPr>
        <p:spPr>
          <a:xfrm rot="10800000" flipH="1">
            <a:off x="7240500" y="2793325"/>
            <a:ext cx="558600" cy="977400"/>
          </a:xfrm>
          <a:prstGeom prst="straightConnector1">
            <a:avLst/>
          </a:prstGeom>
          <a:noFill/>
          <a:ln w="38100" cap="flat" cmpd="sng">
            <a:solidFill>
              <a:schemeClr val="accent1"/>
            </a:solidFill>
            <a:prstDash val="solid"/>
            <a:round/>
            <a:headEnd type="none" w="sm" len="sm"/>
            <a:tailEnd type="stealth"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Example</a:t>
            </a:r>
            <a:endParaRPr/>
          </a:p>
        </p:txBody>
      </p:sp>
      <p:sp>
        <p:nvSpPr>
          <p:cNvPr id="109" name="Google Shape;109;p18"/>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400" b="1"/>
              <a:t>Privilege:</a:t>
            </a:r>
            <a:r>
              <a:rPr lang="en" sz="2400"/>
              <a:t> The ability to walk into a convenience store and have the owner assume you are there to buy things and not steal them</a:t>
            </a:r>
            <a:endParaRPr sz="2400"/>
          </a:p>
          <a:p>
            <a:pPr marL="0" lvl="0" indent="0" algn="l" rtl="0">
              <a:lnSpc>
                <a:spcPct val="115000"/>
              </a:lnSpc>
              <a:spcBef>
                <a:spcPts val="1600"/>
              </a:spcBef>
              <a:spcAft>
                <a:spcPts val="1600"/>
              </a:spcAft>
              <a:buSzPts val="1800"/>
              <a:buNone/>
            </a:pPr>
            <a:r>
              <a:rPr lang="en" sz="2400" b="1"/>
              <a:t>Oppression:</a:t>
            </a:r>
            <a:r>
              <a:rPr lang="en" sz="2400"/>
              <a:t> The self-reinforcing system of stories, TV, news coverage, police, and legal system stereotyping Black people as criminals, that benefits non-Black people and harms Black people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Example</a:t>
            </a:r>
            <a:endParaRPr dirty="0"/>
          </a:p>
        </p:txBody>
      </p:sp>
      <p:sp>
        <p:nvSpPr>
          <p:cNvPr id="115" name="Google Shape;115;p19"/>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400" b="1" dirty="0"/>
              <a:t>Marginalized person: </a:t>
            </a:r>
            <a:r>
              <a:rPr lang="en" sz="2400" dirty="0"/>
              <a:t>Any Black person who wants to enter a convenience store</a:t>
            </a:r>
            <a:endParaRPr sz="2400" dirty="0"/>
          </a:p>
          <a:p>
            <a:pPr marL="0" lvl="0" indent="0" algn="l" rtl="0">
              <a:lnSpc>
                <a:spcPct val="115000"/>
              </a:lnSpc>
              <a:spcBef>
                <a:spcPts val="1600"/>
              </a:spcBef>
              <a:spcAft>
                <a:spcPts val="1600"/>
              </a:spcAft>
              <a:buSzPts val="1800"/>
              <a:buNone/>
            </a:pPr>
            <a:r>
              <a:rPr lang="en" sz="2400" b="1" dirty="0"/>
              <a:t>Ally:</a:t>
            </a:r>
            <a:r>
              <a:rPr lang="en" sz="2400" dirty="0"/>
              <a:t> A non-Black person who </a:t>
            </a:r>
            <a:r>
              <a:rPr lang="en" sz="2400" b="1" dirty="0"/>
              <a:t>donates</a:t>
            </a:r>
            <a:r>
              <a:rPr lang="en" sz="2400" dirty="0"/>
              <a:t> to legal system reform organizations, actively </a:t>
            </a:r>
            <a:r>
              <a:rPr lang="en" sz="2400" b="1" dirty="0"/>
              <a:t>objects</a:t>
            </a:r>
            <a:r>
              <a:rPr lang="en" sz="2400" dirty="0"/>
              <a:t> to racist stories, </a:t>
            </a:r>
            <a:r>
              <a:rPr lang="en" sz="2400" b="1" dirty="0"/>
              <a:t>calls</a:t>
            </a:r>
            <a:r>
              <a:rPr lang="en" sz="2400" dirty="0"/>
              <a:t> their representatives to support police reform, and </a:t>
            </a:r>
            <a:r>
              <a:rPr lang="en" sz="2400" b="1" dirty="0"/>
              <a:t>reads</a:t>
            </a:r>
            <a:r>
              <a:rPr lang="en" sz="2400" dirty="0"/>
              <a:t> articles or books about this privilege</a:t>
            </a:r>
            <a:endParaRPr sz="2400" dirty="0"/>
          </a:p>
        </p:txBody>
      </p:sp>
      <p:grpSp>
        <p:nvGrpSpPr>
          <p:cNvPr id="116" name="Google Shape;116;p19"/>
          <p:cNvGrpSpPr/>
          <p:nvPr/>
        </p:nvGrpSpPr>
        <p:grpSpPr>
          <a:xfrm>
            <a:off x="3448375" y="3757433"/>
            <a:ext cx="3586500" cy="1195242"/>
            <a:chOff x="5114850" y="3616908"/>
            <a:chExt cx="3586500" cy="1195242"/>
          </a:xfrm>
        </p:grpSpPr>
        <p:sp>
          <p:nvSpPr>
            <p:cNvPr id="117" name="Google Shape;117;p19"/>
            <p:cNvSpPr txBox="1"/>
            <p:nvPr/>
          </p:nvSpPr>
          <p:spPr>
            <a:xfrm>
              <a:off x="6419850" y="4171950"/>
              <a:ext cx="22815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 sz="4800" b="0" i="0" u="none" strike="noStrike" cap="none">
                  <a:solidFill>
                    <a:schemeClr val="accent1"/>
                  </a:solidFill>
                  <a:latin typeface="Indie Flower"/>
                  <a:ea typeface="Indie Flower"/>
                  <a:cs typeface="Indie Flower"/>
                  <a:sym typeface="Indie Flower"/>
                </a:rPr>
                <a:t>Actions</a:t>
              </a:r>
              <a:endParaRPr sz="4800" b="0" i="0" u="none" strike="noStrike" cap="none">
                <a:solidFill>
                  <a:schemeClr val="accent1"/>
                </a:solidFill>
                <a:latin typeface="Indie Flower"/>
                <a:ea typeface="Indie Flower"/>
                <a:cs typeface="Indie Flower"/>
                <a:sym typeface="Indie Flower"/>
              </a:endParaRPr>
            </a:p>
          </p:txBody>
        </p:sp>
        <p:cxnSp>
          <p:nvCxnSpPr>
            <p:cNvPr id="118" name="Google Shape;118;p19"/>
            <p:cNvCxnSpPr/>
            <p:nvPr/>
          </p:nvCxnSpPr>
          <p:spPr>
            <a:xfrm rot="10800000">
              <a:off x="5114850" y="3886050"/>
              <a:ext cx="1305000" cy="606000"/>
            </a:xfrm>
            <a:prstGeom prst="straightConnector1">
              <a:avLst/>
            </a:prstGeom>
            <a:noFill/>
            <a:ln w="38100" cap="flat" cmpd="sng">
              <a:solidFill>
                <a:schemeClr val="accent1"/>
              </a:solidFill>
              <a:prstDash val="solid"/>
              <a:round/>
              <a:headEnd type="none" w="sm" len="sm"/>
              <a:tailEnd type="stealth" w="med" len="med"/>
            </a:ln>
          </p:spPr>
        </p:cxnSp>
        <p:cxnSp>
          <p:nvCxnSpPr>
            <p:cNvPr id="119" name="Google Shape;119;p19"/>
            <p:cNvCxnSpPr/>
            <p:nvPr/>
          </p:nvCxnSpPr>
          <p:spPr>
            <a:xfrm rot="10800000" flipH="1">
              <a:off x="8206359" y="3616908"/>
              <a:ext cx="295200" cy="638100"/>
            </a:xfrm>
            <a:prstGeom prst="straightConnector1">
              <a:avLst/>
            </a:prstGeom>
            <a:noFill/>
            <a:ln w="38100" cap="flat" cmpd="sng">
              <a:solidFill>
                <a:schemeClr val="accent1"/>
              </a:solidFill>
              <a:prstDash val="solid"/>
              <a:round/>
              <a:headEnd type="none" w="sm" len="sm"/>
              <a:tailEnd type="stealth" w="med" len="med"/>
            </a:ln>
          </p:spPr>
        </p:cxnSp>
      </p:gr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5732</Words>
  <Application>Microsoft Macintosh PowerPoint</Application>
  <PresentationFormat>On-screen Show (16:9)</PresentationFormat>
  <Paragraphs>434</Paragraphs>
  <Slides>55</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Indie Flower</vt:lpstr>
      <vt:lpstr>Arial</vt:lpstr>
      <vt:lpstr>Roboto</vt:lpstr>
      <vt:lpstr>Georgia</vt:lpstr>
      <vt:lpstr>PT Sans Narrow</vt:lpstr>
      <vt:lpstr>Helvetica Neue</vt:lpstr>
      <vt:lpstr>Open Sans</vt:lpstr>
      <vt:lpstr>Tropic</vt:lpstr>
      <vt:lpstr>Ally Skills 101: Why Allies?</vt:lpstr>
      <vt:lpstr>Who are we?</vt:lpstr>
      <vt:lpstr>This is not the Ally Skills Workshop</vt:lpstr>
      <vt:lpstr>Questions?</vt:lpstr>
      <vt:lpstr>Why Allies?</vt:lpstr>
      <vt:lpstr>What is an ally? Some terminology first:</vt:lpstr>
      <vt:lpstr>What is an ally? Some terminology first:</vt:lpstr>
      <vt:lpstr>Example</vt:lpstr>
      <vt:lpstr>Example</vt:lpstr>
      <vt:lpstr>Sources of power and/or privilege</vt:lpstr>
      <vt:lpstr>What do diversity and inclusion mean?</vt:lpstr>
      <vt:lpstr>Common misunderstandings</vt:lpstr>
      <vt:lpstr>Examples of diversity and inclusion efforts</vt:lpstr>
      <vt:lpstr>What’s wrong with diversity and inclusion today?</vt:lpstr>
      <vt:lpstr>Reasons why efforts focus on marginalized people</vt:lpstr>
      <vt:lpstr>Why not focus on marginalized people?</vt:lpstr>
      <vt:lpstr>Marginalized people are overworked</vt:lpstr>
      <vt:lpstr>Marginalized people are under more stress</vt:lpstr>
      <vt:lpstr>Marginalized people have less money</vt:lpstr>
      <vt:lpstr>Marginalized people are retaliated against  </vt:lpstr>
      <vt:lpstr>Marginalized people are often in the minority</vt:lpstr>
      <vt:lpstr>Marginalized people have less power and influence</vt:lpstr>
      <vt:lpstr>Marginalized people are seen as whiny &amp; selfish</vt:lpstr>
      <vt:lpstr>And yet...</vt:lpstr>
      <vt:lpstr>Resources for developing ally skills</vt:lpstr>
      <vt:lpstr>Proposal:  2019 is the year to focus on ally skills</vt:lpstr>
      <vt:lpstr>Allies have more time, energy, and money</vt:lpstr>
      <vt:lpstr>Allies are often in the majority</vt:lpstr>
      <vt:lpstr>Allies benefit from more power and influence and, therefore, are less likely to be harmed</vt:lpstr>
      <vt:lpstr>What do good ally skills look like?</vt:lpstr>
      <vt:lpstr>An ally self-educates</vt:lpstr>
      <vt:lpstr>An ally listens</vt:lpstr>
      <vt:lpstr>An ally gives credit</vt:lpstr>
      <vt:lpstr>An ally asks for consent when possible</vt:lpstr>
      <vt:lpstr>An ally keeps the focus on marginalized people</vt:lpstr>
      <vt:lpstr>An ally speaks up &amp; draws fire</vt:lpstr>
      <vt:lpstr>An ally uses their energy wisely</vt:lpstr>
      <vt:lpstr>Charles’ Rules of Argument </vt:lpstr>
      <vt:lpstr>An ally spends money</vt:lpstr>
      <vt:lpstr>An ally uses their social capital</vt:lpstr>
      <vt:lpstr>An ally acts even when it’s uncomfortable</vt:lpstr>
      <vt:lpstr>An ally sacrifices personal gain</vt:lpstr>
      <vt:lpstr>An ally follows leaders from marginalized groups</vt:lpstr>
      <vt:lpstr>"Nothing about us without us"</vt:lpstr>
      <vt:lpstr>An ally makes mistakes--and apologizes</vt:lpstr>
      <vt:lpstr>In conclusion:</vt:lpstr>
      <vt:lpstr>How to learn ally skills?</vt:lpstr>
      <vt:lpstr>Ally Skills 101: Why Allies?</vt:lpstr>
      <vt:lpstr>Who are we?</vt:lpstr>
      <vt:lpstr>Pronouns and Go-Rounds</vt:lpstr>
      <vt:lpstr>Pronouns and Go-Rounds</vt:lpstr>
      <vt:lpstr>PowerPoint Presentation</vt:lpstr>
      <vt:lpstr>What can I do?</vt:lpstr>
      <vt:lpstr>Come to the Ally Skills Workshop!</vt:lpstr>
      <vt:lpstr>Q&amp;A</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Ally Skills 101: Why Allies?</dc:title>
  <dc:subject/>
  <dc:creator/>
  <cp:keywords/>
  <dc:description/>
  <cp:lastModifiedBy>Lewis,Kelsey</cp:lastModifiedBy>
  <cp:revision>47</cp:revision>
  <cp:lastPrinted>2019-09-19T18:08:34Z</cp:lastPrinted>
  <dcterms:modified xsi:type="dcterms:W3CDTF">2019-09-19T18:14:55Z</dcterms:modified>
  <cp:category/>
</cp:coreProperties>
</file>